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rawings/drawing1.xml" ContentType="application/vnd.openxmlformats-officedocument.drawingml.chartshap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60" r:id="rId5"/>
    <p:sldId id="264" r:id="rId6"/>
    <p:sldId id="261" r:id="rId7"/>
    <p:sldId id="265" r:id="rId8"/>
    <p:sldId id="266" r:id="rId9"/>
    <p:sldId id="267" r:id="rId10"/>
    <p:sldId id="269" r:id="rId11"/>
    <p:sldId id="268" r:id="rId12"/>
    <p:sldId id="270" r:id="rId13"/>
    <p:sldId id="262" r:id="rId14"/>
    <p:sldId id="271" r:id="rId15"/>
    <p:sldId id="272" r:id="rId16"/>
    <p:sldId id="275" r:id="rId17"/>
    <p:sldId id="278" r:id="rId18"/>
    <p:sldId id="277" r:id="rId19"/>
    <p:sldId id="276" r:id="rId20"/>
    <p:sldId id="273" r:id="rId21"/>
    <p:sldId id="279" r:id="rId22"/>
    <p:sldId id="27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HOME34\cm319$\Office\XlsBooks\Cs%20IRF.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HOME34\cm319$\Office\XlsBooks\Cs%20IRF.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2800" baseline="30000" dirty="0">
                <a:solidFill>
                  <a:srgbClr val="FFFF00"/>
                </a:solidFill>
              </a:rPr>
              <a:t>137</a:t>
            </a:r>
            <a:r>
              <a:rPr lang="en-US" sz="2800" dirty="0">
                <a:solidFill>
                  <a:srgbClr val="FFFF00"/>
                </a:solidFill>
              </a:rPr>
              <a:t>Cs</a:t>
            </a:r>
            <a:r>
              <a:rPr lang="en-US" sz="2800" baseline="0" dirty="0">
                <a:solidFill>
                  <a:srgbClr val="FFFF00"/>
                </a:solidFill>
              </a:rPr>
              <a:t> Intake Retention Function First 90 days for </a:t>
            </a:r>
            <a:r>
              <a:rPr lang="en-US" sz="2800" baseline="0" dirty="0" smtClean="0">
                <a:solidFill>
                  <a:srgbClr val="FFFF00"/>
                </a:solidFill>
              </a:rPr>
              <a:t>Ingestion </a:t>
            </a:r>
            <a:r>
              <a:rPr lang="en-US" sz="2800" baseline="0" dirty="0">
                <a:solidFill>
                  <a:srgbClr val="FFFF00"/>
                </a:solidFill>
              </a:rPr>
              <a:t>and Inhalation</a:t>
            </a:r>
            <a:endParaRPr lang="en-US" sz="2800" dirty="0">
              <a:solidFill>
                <a:srgbClr val="FFFF00"/>
              </a:solidFill>
            </a:endParaRPr>
          </a:p>
        </c:rich>
      </c:tx>
      <c:layout/>
    </c:title>
    <c:plotArea>
      <c:layout>
        <c:manualLayout>
          <c:layoutTarget val="inner"/>
          <c:xMode val="edge"/>
          <c:yMode val="edge"/>
          <c:x val="0.10774361727511335"/>
          <c:y val="0.20425232804803509"/>
          <c:w val="0.87013135289906951"/>
          <c:h val="0.67569823463847889"/>
        </c:manualLayout>
      </c:layout>
      <c:scatterChart>
        <c:scatterStyle val="lineMarker"/>
        <c:ser>
          <c:idx val="0"/>
          <c:order val="0"/>
          <c:spPr>
            <a:ln w="28575">
              <a:noFill/>
            </a:ln>
          </c:spPr>
          <c:marker>
            <c:symbol val="circle"/>
            <c:size val="7"/>
            <c:spPr>
              <a:solidFill>
                <a:srgbClr val="FFFF00"/>
              </a:solidFill>
            </c:spPr>
          </c:marker>
          <c:xVal>
            <c:numRef>
              <c:f>Sheet1!$A$6:$A$23</c:f>
              <c:numCache>
                <c:formatCode>General</c:formatCode>
                <c:ptCount val="18"/>
                <c:pt idx="0">
                  <c:v>1</c:v>
                </c:pt>
                <c:pt idx="1">
                  <c:v>2</c:v>
                </c:pt>
                <c:pt idx="2">
                  <c:v>3</c:v>
                </c:pt>
                <c:pt idx="3">
                  <c:v>4</c:v>
                </c:pt>
                <c:pt idx="4">
                  <c:v>5</c:v>
                </c:pt>
                <c:pt idx="5">
                  <c:v>6</c:v>
                </c:pt>
                <c:pt idx="6">
                  <c:v>7</c:v>
                </c:pt>
                <c:pt idx="7">
                  <c:v>8</c:v>
                </c:pt>
                <c:pt idx="8">
                  <c:v>9</c:v>
                </c:pt>
                <c:pt idx="9">
                  <c:v>10</c:v>
                </c:pt>
                <c:pt idx="10">
                  <c:v>20</c:v>
                </c:pt>
                <c:pt idx="11">
                  <c:v>30</c:v>
                </c:pt>
                <c:pt idx="12">
                  <c:v>40</c:v>
                </c:pt>
                <c:pt idx="13">
                  <c:v>50</c:v>
                </c:pt>
                <c:pt idx="14">
                  <c:v>60</c:v>
                </c:pt>
                <c:pt idx="15">
                  <c:v>70</c:v>
                </c:pt>
                <c:pt idx="16">
                  <c:v>80</c:v>
                </c:pt>
                <c:pt idx="17">
                  <c:v>90</c:v>
                </c:pt>
              </c:numCache>
            </c:numRef>
          </c:xVal>
          <c:yVal>
            <c:numRef>
              <c:f>Sheet1!$B$6:$B$23</c:f>
              <c:numCache>
                <c:formatCode>General</c:formatCode>
                <c:ptCount val="18"/>
                <c:pt idx="0">
                  <c:v>2.7000000000000003E-2</c:v>
                </c:pt>
                <c:pt idx="1">
                  <c:v>2.1300000000000003E-2</c:v>
                </c:pt>
                <c:pt idx="2">
                  <c:v>1.6400000000000001E-2</c:v>
                </c:pt>
                <c:pt idx="3">
                  <c:v>1.2800000000000002E-2</c:v>
                </c:pt>
                <c:pt idx="4">
                  <c:v>1.0300000000000002E-2</c:v>
                </c:pt>
                <c:pt idx="5">
                  <c:v>8.5800000000000008E-3</c:v>
                </c:pt>
                <c:pt idx="6">
                  <c:v>7.320000000000001E-3</c:v>
                </c:pt>
                <c:pt idx="7">
                  <c:v>6.4200000000000012E-3</c:v>
                </c:pt>
                <c:pt idx="8">
                  <c:v>5.7800000000000013E-3</c:v>
                </c:pt>
                <c:pt idx="9">
                  <c:v>5.3200000000000001E-3</c:v>
                </c:pt>
                <c:pt idx="10">
                  <c:v>4.0400000000000011E-3</c:v>
                </c:pt>
                <c:pt idx="11">
                  <c:v>3.7600000000000003E-3</c:v>
                </c:pt>
                <c:pt idx="12">
                  <c:v>3.5300000000000006E-3</c:v>
                </c:pt>
                <c:pt idx="13">
                  <c:v>3.31E-3</c:v>
                </c:pt>
                <c:pt idx="14">
                  <c:v>3.1100000000000004E-3</c:v>
                </c:pt>
                <c:pt idx="15">
                  <c:v>2.9199999999999999E-3</c:v>
                </c:pt>
                <c:pt idx="16">
                  <c:v>2.7400000000000002E-3</c:v>
                </c:pt>
                <c:pt idx="17">
                  <c:v>2.5700000000000002E-3</c:v>
                </c:pt>
              </c:numCache>
            </c:numRef>
          </c:yVal>
        </c:ser>
        <c:ser>
          <c:idx val="1"/>
          <c:order val="1"/>
          <c:spPr>
            <a:ln w="28575">
              <a:noFill/>
            </a:ln>
          </c:spPr>
          <c:marker>
            <c:spPr>
              <a:solidFill>
                <a:schemeClr val="bg1"/>
              </a:solidFill>
            </c:spPr>
          </c:marker>
          <c:xVal>
            <c:numRef>
              <c:f>Sheet1!$A$6:$A$23</c:f>
              <c:numCache>
                <c:formatCode>General</c:formatCode>
                <c:ptCount val="18"/>
                <c:pt idx="0">
                  <c:v>1</c:v>
                </c:pt>
                <c:pt idx="1">
                  <c:v>2</c:v>
                </c:pt>
                <c:pt idx="2">
                  <c:v>3</c:v>
                </c:pt>
                <c:pt idx="3">
                  <c:v>4</c:v>
                </c:pt>
                <c:pt idx="4">
                  <c:v>5</c:v>
                </c:pt>
                <c:pt idx="5">
                  <c:v>6</c:v>
                </c:pt>
                <c:pt idx="6">
                  <c:v>7</c:v>
                </c:pt>
                <c:pt idx="7">
                  <c:v>8</c:v>
                </c:pt>
                <c:pt idx="8">
                  <c:v>9</c:v>
                </c:pt>
                <c:pt idx="9">
                  <c:v>10</c:v>
                </c:pt>
                <c:pt idx="10">
                  <c:v>20</c:v>
                </c:pt>
                <c:pt idx="11">
                  <c:v>30</c:v>
                </c:pt>
                <c:pt idx="12">
                  <c:v>40</c:v>
                </c:pt>
                <c:pt idx="13">
                  <c:v>50</c:v>
                </c:pt>
                <c:pt idx="14">
                  <c:v>60</c:v>
                </c:pt>
                <c:pt idx="15">
                  <c:v>70</c:v>
                </c:pt>
                <c:pt idx="16">
                  <c:v>80</c:v>
                </c:pt>
                <c:pt idx="17">
                  <c:v>90</c:v>
                </c:pt>
              </c:numCache>
            </c:numRef>
          </c:xVal>
          <c:yVal>
            <c:numRef>
              <c:f>Sheet1!$G$6:$G$23</c:f>
              <c:numCache>
                <c:formatCode>General</c:formatCode>
                <c:ptCount val="18"/>
                <c:pt idx="0">
                  <c:v>1.3500000000000002E-2</c:v>
                </c:pt>
                <c:pt idx="1">
                  <c:v>1.3299999999999998E-2</c:v>
                </c:pt>
                <c:pt idx="2">
                  <c:v>1.0999999999999998E-2</c:v>
                </c:pt>
                <c:pt idx="3">
                  <c:v>8.8700000000000046E-3</c:v>
                </c:pt>
                <c:pt idx="4">
                  <c:v>7.1600000000000006E-3</c:v>
                </c:pt>
                <c:pt idx="5">
                  <c:v>5.8900000000000003E-3</c:v>
                </c:pt>
                <c:pt idx="6">
                  <c:v>4.9700000000000005E-3</c:v>
                </c:pt>
                <c:pt idx="7">
                  <c:v>4.3200000000000001E-3</c:v>
                </c:pt>
                <c:pt idx="8">
                  <c:v>3.8500000000000001E-3</c:v>
                </c:pt>
                <c:pt idx="9">
                  <c:v>3.5100000000000005E-3</c:v>
                </c:pt>
                <c:pt idx="10">
                  <c:v>2.5900000000000003E-3</c:v>
                </c:pt>
                <c:pt idx="11">
                  <c:v>2.4100000000000002E-3</c:v>
                </c:pt>
                <c:pt idx="12">
                  <c:v>2.2600000000000003E-3</c:v>
                </c:pt>
                <c:pt idx="13">
                  <c:v>2.1199999999999999E-3</c:v>
                </c:pt>
                <c:pt idx="14">
                  <c:v>1.9900000000000004E-3</c:v>
                </c:pt>
                <c:pt idx="15">
                  <c:v>1.8699999999999999E-3</c:v>
                </c:pt>
                <c:pt idx="16">
                  <c:v>1.7500000000000003E-3</c:v>
                </c:pt>
                <c:pt idx="17">
                  <c:v>1.6400000000000004E-3</c:v>
                </c:pt>
              </c:numCache>
            </c:numRef>
          </c:yVal>
        </c:ser>
        <c:axId val="123079680"/>
        <c:axId val="123577856"/>
      </c:scatterChart>
      <c:valAx>
        <c:axId val="123079680"/>
        <c:scaling>
          <c:orientation val="minMax"/>
        </c:scaling>
        <c:axPos val="b"/>
        <c:title>
          <c:tx>
            <c:rich>
              <a:bodyPr/>
              <a:lstStyle/>
              <a:p>
                <a:pPr>
                  <a:defRPr sz="1600"/>
                </a:pPr>
                <a:r>
                  <a:rPr lang="en-US" sz="1600"/>
                  <a:t>Time (days)</a:t>
                </a:r>
              </a:p>
            </c:rich>
          </c:tx>
          <c:layout/>
        </c:title>
        <c:numFmt formatCode="General" sourceLinked="1"/>
        <c:majorTickMark val="none"/>
        <c:tickLblPos val="nextTo"/>
        <c:crossAx val="123577856"/>
        <c:crosses val="autoZero"/>
        <c:crossBetween val="midCat"/>
      </c:valAx>
      <c:valAx>
        <c:axId val="123577856"/>
        <c:scaling>
          <c:orientation val="minMax"/>
        </c:scaling>
        <c:axPos val="l"/>
        <c:majorGridlines/>
        <c:title>
          <c:tx>
            <c:rich>
              <a:bodyPr/>
              <a:lstStyle/>
              <a:p>
                <a:pPr>
                  <a:defRPr sz="1600"/>
                </a:pPr>
                <a:r>
                  <a:rPr lang="en-US" sz="1600"/>
                  <a:t>Intake Retention Function </a:t>
                </a:r>
              </a:p>
            </c:rich>
          </c:tx>
          <c:layout/>
        </c:title>
        <c:numFmt formatCode="General" sourceLinked="1"/>
        <c:majorTickMark val="none"/>
        <c:tickLblPos val="nextTo"/>
        <c:crossAx val="123079680"/>
        <c:crosses val="autoZero"/>
        <c:crossBetween val="midCat"/>
      </c:valAx>
    </c:plotArea>
    <c:plotVisOnly val="1"/>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sz="2400" dirty="0">
                <a:solidFill>
                  <a:srgbClr val="FFFF00"/>
                </a:solidFill>
              </a:rPr>
              <a:t>Activity (</a:t>
            </a:r>
            <a:r>
              <a:rPr lang="en-US" sz="2400" dirty="0" err="1">
                <a:solidFill>
                  <a:srgbClr val="FFFF00"/>
                </a:solidFill>
              </a:rPr>
              <a:t>Bq</a:t>
            </a:r>
            <a:r>
              <a:rPr lang="en-US" sz="2400" dirty="0">
                <a:solidFill>
                  <a:srgbClr val="FFFF00"/>
                </a:solidFill>
              </a:rPr>
              <a:t>) Excreted in Spot Urine Sample Over </a:t>
            </a:r>
            <a:r>
              <a:rPr lang="en-US" sz="2400" dirty="0" smtClean="0">
                <a:solidFill>
                  <a:srgbClr val="FFFF00"/>
                </a:solidFill>
              </a:rPr>
              <a:t>90 Days Equal </a:t>
            </a:r>
            <a:r>
              <a:rPr lang="en-US" sz="2400" dirty="0">
                <a:solidFill>
                  <a:srgbClr val="FFFF00"/>
                </a:solidFill>
              </a:rPr>
              <a:t>to 1/10th  ALI (ingestion)</a:t>
            </a:r>
          </a:p>
        </c:rich>
      </c:tx>
      <c:layout>
        <c:manualLayout>
          <c:xMode val="edge"/>
          <c:yMode val="edge"/>
          <c:x val="0.12912844036697246"/>
          <c:y val="0"/>
        </c:manualLayout>
      </c:layout>
    </c:title>
    <c:plotArea>
      <c:layout/>
      <c:scatterChart>
        <c:scatterStyle val="lineMarker"/>
        <c:ser>
          <c:idx val="0"/>
          <c:order val="0"/>
          <c:spPr>
            <a:ln w="28575">
              <a:noFill/>
            </a:ln>
          </c:spPr>
          <c:marker>
            <c:symbol val="diamond"/>
            <c:size val="10"/>
            <c:spPr>
              <a:solidFill>
                <a:schemeClr val="tx1"/>
              </a:solidFill>
            </c:spPr>
          </c:marker>
          <c:xVal>
            <c:numRef>
              <c:f>Sheet1!$A$6:$A$23</c:f>
              <c:numCache>
                <c:formatCode>General</c:formatCode>
                <c:ptCount val="18"/>
                <c:pt idx="0">
                  <c:v>1</c:v>
                </c:pt>
                <c:pt idx="1">
                  <c:v>2</c:v>
                </c:pt>
                <c:pt idx="2">
                  <c:v>3</c:v>
                </c:pt>
                <c:pt idx="3">
                  <c:v>4</c:v>
                </c:pt>
                <c:pt idx="4">
                  <c:v>5</c:v>
                </c:pt>
                <c:pt idx="5">
                  <c:v>6</c:v>
                </c:pt>
                <c:pt idx="6">
                  <c:v>7</c:v>
                </c:pt>
                <c:pt idx="7">
                  <c:v>8</c:v>
                </c:pt>
                <c:pt idx="8">
                  <c:v>9</c:v>
                </c:pt>
                <c:pt idx="9">
                  <c:v>10</c:v>
                </c:pt>
                <c:pt idx="10">
                  <c:v>20</c:v>
                </c:pt>
                <c:pt idx="11">
                  <c:v>30</c:v>
                </c:pt>
                <c:pt idx="12">
                  <c:v>40</c:v>
                </c:pt>
                <c:pt idx="13">
                  <c:v>50</c:v>
                </c:pt>
                <c:pt idx="14">
                  <c:v>60</c:v>
                </c:pt>
                <c:pt idx="15">
                  <c:v>70</c:v>
                </c:pt>
                <c:pt idx="16">
                  <c:v>80</c:v>
                </c:pt>
                <c:pt idx="17">
                  <c:v>90</c:v>
                </c:pt>
              </c:numCache>
            </c:numRef>
          </c:xVal>
          <c:yVal>
            <c:numRef>
              <c:f>Sheet1!$E$6:$E$23</c:f>
              <c:numCache>
                <c:formatCode>0</c:formatCode>
                <c:ptCount val="18"/>
                <c:pt idx="0">
                  <c:v>1783.9285714285716</c:v>
                </c:pt>
                <c:pt idx="1">
                  <c:v>1407.3214285714282</c:v>
                </c:pt>
                <c:pt idx="2">
                  <c:v>1083.5714285714284</c:v>
                </c:pt>
                <c:pt idx="3">
                  <c:v>845.71428571428567</c:v>
                </c:pt>
                <c:pt idx="4">
                  <c:v>680.53571428571422</c:v>
                </c:pt>
                <c:pt idx="5">
                  <c:v>566.89285714285722</c:v>
                </c:pt>
                <c:pt idx="6">
                  <c:v>483.64285714285722</c:v>
                </c:pt>
                <c:pt idx="7">
                  <c:v>424.17857142857139</c:v>
                </c:pt>
                <c:pt idx="8">
                  <c:v>381.89285714285717</c:v>
                </c:pt>
                <c:pt idx="9">
                  <c:v>351.5</c:v>
                </c:pt>
                <c:pt idx="10">
                  <c:v>266.92857142857133</c:v>
                </c:pt>
                <c:pt idx="11">
                  <c:v>248.42857142857142</c:v>
                </c:pt>
                <c:pt idx="12">
                  <c:v>233.23214285714283</c:v>
                </c:pt>
                <c:pt idx="13">
                  <c:v>218.69642857142861</c:v>
                </c:pt>
                <c:pt idx="14">
                  <c:v>205.48214285714286</c:v>
                </c:pt>
                <c:pt idx="15">
                  <c:v>192.92857142857142</c:v>
                </c:pt>
                <c:pt idx="16">
                  <c:v>181.03571428571428</c:v>
                </c:pt>
                <c:pt idx="17">
                  <c:v>169.80357142857139</c:v>
                </c:pt>
              </c:numCache>
            </c:numRef>
          </c:yVal>
        </c:ser>
        <c:axId val="123622528"/>
        <c:axId val="123624832"/>
      </c:scatterChart>
      <c:valAx>
        <c:axId val="123622528"/>
        <c:scaling>
          <c:orientation val="minMax"/>
        </c:scaling>
        <c:axPos val="b"/>
        <c:title>
          <c:tx>
            <c:rich>
              <a:bodyPr/>
              <a:lstStyle/>
              <a:p>
                <a:pPr>
                  <a:defRPr sz="1600"/>
                </a:pPr>
                <a:r>
                  <a:rPr lang="en-US" sz="1600"/>
                  <a:t>Time (days)</a:t>
                </a:r>
              </a:p>
            </c:rich>
          </c:tx>
          <c:layout/>
        </c:title>
        <c:numFmt formatCode="General" sourceLinked="1"/>
        <c:majorTickMark val="none"/>
        <c:tickLblPos val="nextTo"/>
        <c:crossAx val="123624832"/>
        <c:crosses val="autoZero"/>
        <c:crossBetween val="midCat"/>
      </c:valAx>
      <c:valAx>
        <c:axId val="123624832"/>
        <c:scaling>
          <c:orientation val="minMax"/>
        </c:scaling>
        <c:axPos val="l"/>
        <c:majorGridlines/>
        <c:title>
          <c:tx>
            <c:rich>
              <a:bodyPr/>
              <a:lstStyle/>
              <a:p>
                <a:pPr>
                  <a:defRPr sz="1600" baseline="0"/>
                </a:pPr>
                <a:r>
                  <a:rPr lang="en-US" sz="1600" baseline="0"/>
                  <a:t>Bq per sample</a:t>
                </a:r>
              </a:p>
            </c:rich>
          </c:tx>
          <c:layout/>
        </c:title>
        <c:numFmt formatCode="0" sourceLinked="1"/>
        <c:majorTickMark val="none"/>
        <c:tickLblPos val="nextTo"/>
        <c:crossAx val="123622528"/>
        <c:crosses val="autoZero"/>
        <c:crossBetween val="midCat"/>
      </c:valAx>
    </c:plotArea>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97A019-AAD8-418F-9BDF-EEA2F6710500}" type="doc">
      <dgm:prSet loTypeId="urn:microsoft.com/office/officeart/2005/8/layout/pyramid3" loCatId="pyramid" qsTypeId="urn:microsoft.com/office/officeart/2005/8/quickstyle/simple1" qsCatId="simple" csTypeId="urn:microsoft.com/office/officeart/2005/8/colors/accent1_2" csCatId="accent1" phldr="1"/>
      <dgm:spPr/>
    </dgm:pt>
    <dgm:pt modelId="{BEDEE424-A63D-4D38-B9BF-8667C2D3AE02}">
      <dgm:prSet phldrT="[Text]"/>
      <dgm:spPr/>
      <dgm:t>
        <a:bodyPr/>
        <a:lstStyle/>
        <a:p>
          <a:r>
            <a:rPr lang="en-US" dirty="0" smtClean="0">
              <a:solidFill>
                <a:srgbClr val="FFFF00"/>
              </a:solidFill>
            </a:rPr>
            <a:t>Diagnose</a:t>
          </a:r>
          <a:endParaRPr lang="en-US" dirty="0">
            <a:solidFill>
              <a:srgbClr val="FFFF00"/>
            </a:solidFill>
          </a:endParaRPr>
        </a:p>
      </dgm:t>
    </dgm:pt>
    <dgm:pt modelId="{9AD36020-1305-4DEB-BCBE-BDE0AA52E59E}" type="parTrans" cxnId="{2E4945EB-E0B4-4674-A07A-EF4E46A012D7}">
      <dgm:prSet/>
      <dgm:spPr/>
      <dgm:t>
        <a:bodyPr/>
        <a:lstStyle/>
        <a:p>
          <a:endParaRPr lang="en-US"/>
        </a:p>
      </dgm:t>
    </dgm:pt>
    <dgm:pt modelId="{26592F1F-9022-48DD-A657-1FC675DEC592}" type="sibTrans" cxnId="{2E4945EB-E0B4-4674-A07A-EF4E46A012D7}">
      <dgm:prSet/>
      <dgm:spPr/>
      <dgm:t>
        <a:bodyPr/>
        <a:lstStyle/>
        <a:p>
          <a:endParaRPr lang="en-US"/>
        </a:p>
      </dgm:t>
    </dgm:pt>
    <dgm:pt modelId="{C7907477-BB3D-43EC-89BF-15C9B48C1136}">
      <dgm:prSet phldrT="[Text]"/>
      <dgm:spPr/>
      <dgm:t>
        <a:bodyPr/>
        <a:lstStyle/>
        <a:p>
          <a:r>
            <a:rPr lang="en-US" dirty="0" smtClean="0">
              <a:solidFill>
                <a:srgbClr val="FFFF00"/>
              </a:solidFill>
            </a:rPr>
            <a:t>Treat</a:t>
          </a:r>
          <a:endParaRPr lang="en-US" dirty="0">
            <a:solidFill>
              <a:srgbClr val="FFFF00"/>
            </a:solidFill>
          </a:endParaRPr>
        </a:p>
      </dgm:t>
    </dgm:pt>
    <dgm:pt modelId="{7BDD6FB4-7A3C-49AC-BDB0-642FD34B272C}" type="parTrans" cxnId="{216AE994-F5A1-4F44-8442-B8CC6A538679}">
      <dgm:prSet/>
      <dgm:spPr/>
      <dgm:t>
        <a:bodyPr/>
        <a:lstStyle/>
        <a:p>
          <a:endParaRPr lang="en-US"/>
        </a:p>
      </dgm:t>
    </dgm:pt>
    <dgm:pt modelId="{E743BAF2-0A1E-4FDE-BB4D-DB313326ACF7}" type="sibTrans" cxnId="{216AE994-F5A1-4F44-8442-B8CC6A538679}">
      <dgm:prSet/>
      <dgm:spPr/>
      <dgm:t>
        <a:bodyPr/>
        <a:lstStyle/>
        <a:p>
          <a:endParaRPr lang="en-US"/>
        </a:p>
      </dgm:t>
    </dgm:pt>
    <dgm:pt modelId="{F7EE61E6-2172-44DE-A5B1-D416D8AD2D48}">
      <dgm:prSet phldrT="[Text]"/>
      <dgm:spPr/>
      <dgm:t>
        <a:bodyPr/>
        <a:lstStyle/>
        <a:p>
          <a:r>
            <a:rPr lang="en-US" dirty="0" smtClean="0">
              <a:solidFill>
                <a:srgbClr val="FFFF00"/>
              </a:solidFill>
            </a:rPr>
            <a:t>Screen</a:t>
          </a:r>
          <a:endParaRPr lang="en-US" dirty="0">
            <a:solidFill>
              <a:srgbClr val="FFFF00"/>
            </a:solidFill>
          </a:endParaRPr>
        </a:p>
      </dgm:t>
    </dgm:pt>
    <dgm:pt modelId="{33049290-1BEE-44BE-8465-33BCF72DE4AB}" type="sibTrans" cxnId="{5CCE3170-7F85-4DDF-905F-7FC618ED3844}">
      <dgm:prSet/>
      <dgm:spPr/>
      <dgm:t>
        <a:bodyPr/>
        <a:lstStyle/>
        <a:p>
          <a:endParaRPr lang="en-US"/>
        </a:p>
      </dgm:t>
    </dgm:pt>
    <dgm:pt modelId="{BD5FC8C6-E248-4FA1-BFF4-5D904713DA6A}" type="parTrans" cxnId="{5CCE3170-7F85-4DDF-905F-7FC618ED3844}">
      <dgm:prSet/>
      <dgm:spPr/>
      <dgm:t>
        <a:bodyPr/>
        <a:lstStyle/>
        <a:p>
          <a:endParaRPr lang="en-US"/>
        </a:p>
      </dgm:t>
    </dgm:pt>
    <dgm:pt modelId="{60DE3DB2-D0EB-4D68-9E6B-2B77432AE80E}" type="pres">
      <dgm:prSet presAssocID="{2197A019-AAD8-418F-9BDF-EEA2F6710500}" presName="Name0" presStyleCnt="0">
        <dgm:presLayoutVars>
          <dgm:dir/>
          <dgm:animLvl val="lvl"/>
          <dgm:resizeHandles val="exact"/>
        </dgm:presLayoutVars>
      </dgm:prSet>
      <dgm:spPr/>
    </dgm:pt>
    <dgm:pt modelId="{6C4174EE-7551-459D-AD77-E45CA503282B}" type="pres">
      <dgm:prSet presAssocID="{F7EE61E6-2172-44DE-A5B1-D416D8AD2D48}" presName="Name8" presStyleCnt="0"/>
      <dgm:spPr/>
    </dgm:pt>
    <dgm:pt modelId="{C9A59059-A7DE-4A6B-A22E-555B9C8C9C49}" type="pres">
      <dgm:prSet presAssocID="{F7EE61E6-2172-44DE-A5B1-D416D8AD2D48}" presName="level" presStyleLbl="node1" presStyleIdx="0" presStyleCnt="3">
        <dgm:presLayoutVars>
          <dgm:chMax val="1"/>
          <dgm:bulletEnabled val="1"/>
        </dgm:presLayoutVars>
      </dgm:prSet>
      <dgm:spPr/>
      <dgm:t>
        <a:bodyPr/>
        <a:lstStyle/>
        <a:p>
          <a:endParaRPr lang="en-US"/>
        </a:p>
      </dgm:t>
    </dgm:pt>
    <dgm:pt modelId="{4A51FF2C-24B9-4187-96B5-8F953C208A9D}" type="pres">
      <dgm:prSet presAssocID="{F7EE61E6-2172-44DE-A5B1-D416D8AD2D48}" presName="levelTx" presStyleLbl="revTx" presStyleIdx="0" presStyleCnt="0">
        <dgm:presLayoutVars>
          <dgm:chMax val="1"/>
          <dgm:bulletEnabled val="1"/>
        </dgm:presLayoutVars>
      </dgm:prSet>
      <dgm:spPr/>
      <dgm:t>
        <a:bodyPr/>
        <a:lstStyle/>
        <a:p>
          <a:endParaRPr lang="en-US"/>
        </a:p>
      </dgm:t>
    </dgm:pt>
    <dgm:pt modelId="{0D6D6DD0-194B-4D35-8D80-84FE80AB3AB2}" type="pres">
      <dgm:prSet presAssocID="{BEDEE424-A63D-4D38-B9BF-8667C2D3AE02}" presName="Name8" presStyleCnt="0"/>
      <dgm:spPr/>
    </dgm:pt>
    <dgm:pt modelId="{5BF2F270-32EB-4323-8E18-82663D8978B6}" type="pres">
      <dgm:prSet presAssocID="{BEDEE424-A63D-4D38-B9BF-8667C2D3AE02}" presName="level" presStyleLbl="node1" presStyleIdx="1" presStyleCnt="3">
        <dgm:presLayoutVars>
          <dgm:chMax val="1"/>
          <dgm:bulletEnabled val="1"/>
        </dgm:presLayoutVars>
      </dgm:prSet>
      <dgm:spPr/>
      <dgm:t>
        <a:bodyPr/>
        <a:lstStyle/>
        <a:p>
          <a:endParaRPr lang="en-US"/>
        </a:p>
      </dgm:t>
    </dgm:pt>
    <dgm:pt modelId="{B6E44DD1-FE87-4EDD-8D29-D434D518E920}" type="pres">
      <dgm:prSet presAssocID="{BEDEE424-A63D-4D38-B9BF-8667C2D3AE02}" presName="levelTx" presStyleLbl="revTx" presStyleIdx="0" presStyleCnt="0">
        <dgm:presLayoutVars>
          <dgm:chMax val="1"/>
          <dgm:bulletEnabled val="1"/>
        </dgm:presLayoutVars>
      </dgm:prSet>
      <dgm:spPr/>
      <dgm:t>
        <a:bodyPr/>
        <a:lstStyle/>
        <a:p>
          <a:endParaRPr lang="en-US"/>
        </a:p>
      </dgm:t>
    </dgm:pt>
    <dgm:pt modelId="{1FC9FDF2-B7FA-4400-9F2E-14001B1BFAD0}" type="pres">
      <dgm:prSet presAssocID="{C7907477-BB3D-43EC-89BF-15C9B48C1136}" presName="Name8" presStyleCnt="0"/>
      <dgm:spPr/>
    </dgm:pt>
    <dgm:pt modelId="{D829B7F9-76FF-4F3F-977D-BC2BCD56857B}" type="pres">
      <dgm:prSet presAssocID="{C7907477-BB3D-43EC-89BF-15C9B48C1136}" presName="level" presStyleLbl="node1" presStyleIdx="2" presStyleCnt="3">
        <dgm:presLayoutVars>
          <dgm:chMax val="1"/>
          <dgm:bulletEnabled val="1"/>
        </dgm:presLayoutVars>
      </dgm:prSet>
      <dgm:spPr/>
      <dgm:t>
        <a:bodyPr/>
        <a:lstStyle/>
        <a:p>
          <a:endParaRPr lang="en-US"/>
        </a:p>
      </dgm:t>
    </dgm:pt>
    <dgm:pt modelId="{8C8C5B72-BD9E-4A52-889F-BDB558F352A6}" type="pres">
      <dgm:prSet presAssocID="{C7907477-BB3D-43EC-89BF-15C9B48C1136}" presName="levelTx" presStyleLbl="revTx" presStyleIdx="0" presStyleCnt="0">
        <dgm:presLayoutVars>
          <dgm:chMax val="1"/>
          <dgm:bulletEnabled val="1"/>
        </dgm:presLayoutVars>
      </dgm:prSet>
      <dgm:spPr/>
      <dgm:t>
        <a:bodyPr/>
        <a:lstStyle/>
        <a:p>
          <a:endParaRPr lang="en-US"/>
        </a:p>
      </dgm:t>
    </dgm:pt>
  </dgm:ptLst>
  <dgm:cxnLst>
    <dgm:cxn modelId="{A8DC3934-CDD5-4F6F-8576-22B9A007664B}" type="presOf" srcId="{F7EE61E6-2172-44DE-A5B1-D416D8AD2D48}" destId="{C9A59059-A7DE-4A6B-A22E-555B9C8C9C49}" srcOrd="0" destOrd="0" presId="urn:microsoft.com/office/officeart/2005/8/layout/pyramid3"/>
    <dgm:cxn modelId="{216AE994-F5A1-4F44-8442-B8CC6A538679}" srcId="{2197A019-AAD8-418F-9BDF-EEA2F6710500}" destId="{C7907477-BB3D-43EC-89BF-15C9B48C1136}" srcOrd="2" destOrd="0" parTransId="{7BDD6FB4-7A3C-49AC-BDB0-642FD34B272C}" sibTransId="{E743BAF2-0A1E-4FDE-BB4D-DB313326ACF7}"/>
    <dgm:cxn modelId="{2E2D7F46-FB55-4BA8-B21E-18E444080391}" type="presOf" srcId="{C7907477-BB3D-43EC-89BF-15C9B48C1136}" destId="{D829B7F9-76FF-4F3F-977D-BC2BCD56857B}" srcOrd="0" destOrd="0" presId="urn:microsoft.com/office/officeart/2005/8/layout/pyramid3"/>
    <dgm:cxn modelId="{3F952829-C3C5-4FB5-A1D2-A3404C856EB9}" type="presOf" srcId="{2197A019-AAD8-418F-9BDF-EEA2F6710500}" destId="{60DE3DB2-D0EB-4D68-9E6B-2B77432AE80E}" srcOrd="0" destOrd="0" presId="urn:microsoft.com/office/officeart/2005/8/layout/pyramid3"/>
    <dgm:cxn modelId="{B4EAD107-D6A2-48FB-B854-A050847422E2}" type="presOf" srcId="{F7EE61E6-2172-44DE-A5B1-D416D8AD2D48}" destId="{4A51FF2C-24B9-4187-96B5-8F953C208A9D}" srcOrd="1" destOrd="0" presId="urn:microsoft.com/office/officeart/2005/8/layout/pyramid3"/>
    <dgm:cxn modelId="{0DAE72A6-FC0B-4742-B4A5-C916458C56A3}" type="presOf" srcId="{C7907477-BB3D-43EC-89BF-15C9B48C1136}" destId="{8C8C5B72-BD9E-4A52-889F-BDB558F352A6}" srcOrd="1" destOrd="0" presId="urn:microsoft.com/office/officeart/2005/8/layout/pyramid3"/>
    <dgm:cxn modelId="{C6641129-8F7A-4B67-BF29-AEC2CA896679}" type="presOf" srcId="{BEDEE424-A63D-4D38-B9BF-8667C2D3AE02}" destId="{B6E44DD1-FE87-4EDD-8D29-D434D518E920}" srcOrd="1" destOrd="0" presId="urn:microsoft.com/office/officeart/2005/8/layout/pyramid3"/>
    <dgm:cxn modelId="{A4B73D54-7750-4FA5-8947-91A4A0FCD7BB}" type="presOf" srcId="{BEDEE424-A63D-4D38-B9BF-8667C2D3AE02}" destId="{5BF2F270-32EB-4323-8E18-82663D8978B6}" srcOrd="0" destOrd="0" presId="urn:microsoft.com/office/officeart/2005/8/layout/pyramid3"/>
    <dgm:cxn modelId="{2E4945EB-E0B4-4674-A07A-EF4E46A012D7}" srcId="{2197A019-AAD8-418F-9BDF-EEA2F6710500}" destId="{BEDEE424-A63D-4D38-B9BF-8667C2D3AE02}" srcOrd="1" destOrd="0" parTransId="{9AD36020-1305-4DEB-BCBE-BDE0AA52E59E}" sibTransId="{26592F1F-9022-48DD-A657-1FC675DEC592}"/>
    <dgm:cxn modelId="{5CCE3170-7F85-4DDF-905F-7FC618ED3844}" srcId="{2197A019-AAD8-418F-9BDF-EEA2F6710500}" destId="{F7EE61E6-2172-44DE-A5B1-D416D8AD2D48}" srcOrd="0" destOrd="0" parTransId="{BD5FC8C6-E248-4FA1-BFF4-5D904713DA6A}" sibTransId="{33049290-1BEE-44BE-8465-33BCF72DE4AB}"/>
    <dgm:cxn modelId="{84D50FF1-F77E-4646-9CE0-CBC3682C2A13}" type="presParOf" srcId="{60DE3DB2-D0EB-4D68-9E6B-2B77432AE80E}" destId="{6C4174EE-7551-459D-AD77-E45CA503282B}" srcOrd="0" destOrd="0" presId="urn:microsoft.com/office/officeart/2005/8/layout/pyramid3"/>
    <dgm:cxn modelId="{CE9A9648-3B81-4EBE-B4CA-7AF06CC02904}" type="presParOf" srcId="{6C4174EE-7551-459D-AD77-E45CA503282B}" destId="{C9A59059-A7DE-4A6B-A22E-555B9C8C9C49}" srcOrd="0" destOrd="0" presId="urn:microsoft.com/office/officeart/2005/8/layout/pyramid3"/>
    <dgm:cxn modelId="{CE817E9F-CB6C-4B0A-B059-6C97D17212AC}" type="presParOf" srcId="{6C4174EE-7551-459D-AD77-E45CA503282B}" destId="{4A51FF2C-24B9-4187-96B5-8F953C208A9D}" srcOrd="1" destOrd="0" presId="urn:microsoft.com/office/officeart/2005/8/layout/pyramid3"/>
    <dgm:cxn modelId="{1A13766D-1508-430F-A2C4-7D4C1DC78AD8}" type="presParOf" srcId="{60DE3DB2-D0EB-4D68-9E6B-2B77432AE80E}" destId="{0D6D6DD0-194B-4D35-8D80-84FE80AB3AB2}" srcOrd="1" destOrd="0" presId="urn:microsoft.com/office/officeart/2005/8/layout/pyramid3"/>
    <dgm:cxn modelId="{DD3FEC0E-6121-4DCF-953D-4042BC19F3E7}" type="presParOf" srcId="{0D6D6DD0-194B-4D35-8D80-84FE80AB3AB2}" destId="{5BF2F270-32EB-4323-8E18-82663D8978B6}" srcOrd="0" destOrd="0" presId="urn:microsoft.com/office/officeart/2005/8/layout/pyramid3"/>
    <dgm:cxn modelId="{CAE58B3A-E92B-4281-B259-99DD95F2D0C8}" type="presParOf" srcId="{0D6D6DD0-194B-4D35-8D80-84FE80AB3AB2}" destId="{B6E44DD1-FE87-4EDD-8D29-D434D518E920}" srcOrd="1" destOrd="0" presId="urn:microsoft.com/office/officeart/2005/8/layout/pyramid3"/>
    <dgm:cxn modelId="{DE65AAE3-6781-434E-ACA8-A4D04EA3B74C}" type="presParOf" srcId="{60DE3DB2-D0EB-4D68-9E6B-2B77432AE80E}" destId="{1FC9FDF2-B7FA-4400-9F2E-14001B1BFAD0}" srcOrd="2" destOrd="0" presId="urn:microsoft.com/office/officeart/2005/8/layout/pyramid3"/>
    <dgm:cxn modelId="{3C384245-546D-44FA-8E9A-CB9491A441BE}" type="presParOf" srcId="{1FC9FDF2-B7FA-4400-9F2E-14001B1BFAD0}" destId="{D829B7F9-76FF-4F3F-977D-BC2BCD56857B}" srcOrd="0" destOrd="0" presId="urn:microsoft.com/office/officeart/2005/8/layout/pyramid3"/>
    <dgm:cxn modelId="{0BFAA9CB-2CBB-4D9C-8402-6660DB942A44}" type="presParOf" srcId="{1FC9FDF2-B7FA-4400-9F2E-14001B1BFAD0}" destId="{8C8C5B72-BD9E-4A52-889F-BDB558F352A6}" srcOrd="1" destOrd="0" presId="urn:microsoft.com/office/officeart/2005/8/layout/pyramid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9A59059-A7DE-4A6B-A22E-555B9C8C9C49}">
      <dsp:nvSpPr>
        <dsp:cNvPr id="0" name=""/>
        <dsp:cNvSpPr/>
      </dsp:nvSpPr>
      <dsp:spPr>
        <a:xfrm rot="10800000">
          <a:off x="0" y="0"/>
          <a:ext cx="6857999" cy="1752600"/>
        </a:xfrm>
        <a:prstGeom prst="trapezoid">
          <a:avLst>
            <a:gd name="adj" fmla="val 6521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930" tIns="74930" rIns="74930" bIns="74930" numCol="1" spcCol="1270" anchor="ctr" anchorCtr="0">
          <a:noAutofit/>
        </a:bodyPr>
        <a:lstStyle/>
        <a:p>
          <a:pPr lvl="0" algn="ctr" defTabSz="2622550">
            <a:lnSpc>
              <a:spcPct val="90000"/>
            </a:lnSpc>
            <a:spcBef>
              <a:spcPct val="0"/>
            </a:spcBef>
            <a:spcAft>
              <a:spcPct val="35000"/>
            </a:spcAft>
          </a:pPr>
          <a:r>
            <a:rPr lang="en-US" sz="5900" kern="1200" dirty="0" smtClean="0">
              <a:solidFill>
                <a:srgbClr val="FFFF00"/>
              </a:solidFill>
            </a:rPr>
            <a:t>Screen</a:t>
          </a:r>
          <a:endParaRPr lang="en-US" sz="5900" kern="1200" dirty="0">
            <a:solidFill>
              <a:srgbClr val="FFFF00"/>
            </a:solidFill>
          </a:endParaRPr>
        </a:p>
      </dsp:txBody>
      <dsp:txXfrm>
        <a:off x="1200150" y="0"/>
        <a:ext cx="4457700" cy="1752600"/>
      </dsp:txXfrm>
    </dsp:sp>
    <dsp:sp modelId="{5BF2F270-32EB-4323-8E18-82663D8978B6}">
      <dsp:nvSpPr>
        <dsp:cNvPr id="0" name=""/>
        <dsp:cNvSpPr/>
      </dsp:nvSpPr>
      <dsp:spPr>
        <a:xfrm rot="10800000">
          <a:off x="1143000" y="1752600"/>
          <a:ext cx="4571999" cy="1752600"/>
        </a:xfrm>
        <a:prstGeom prst="trapezoid">
          <a:avLst>
            <a:gd name="adj" fmla="val 6521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930" tIns="74930" rIns="74930" bIns="74930" numCol="1" spcCol="1270" anchor="ctr" anchorCtr="0">
          <a:noAutofit/>
        </a:bodyPr>
        <a:lstStyle/>
        <a:p>
          <a:pPr lvl="0" algn="ctr" defTabSz="2622550">
            <a:lnSpc>
              <a:spcPct val="90000"/>
            </a:lnSpc>
            <a:spcBef>
              <a:spcPct val="0"/>
            </a:spcBef>
            <a:spcAft>
              <a:spcPct val="35000"/>
            </a:spcAft>
          </a:pPr>
          <a:r>
            <a:rPr lang="en-US" sz="5900" kern="1200" dirty="0" smtClean="0">
              <a:solidFill>
                <a:srgbClr val="FFFF00"/>
              </a:solidFill>
            </a:rPr>
            <a:t>Diagnose</a:t>
          </a:r>
          <a:endParaRPr lang="en-US" sz="5900" kern="1200" dirty="0">
            <a:solidFill>
              <a:srgbClr val="FFFF00"/>
            </a:solidFill>
          </a:endParaRPr>
        </a:p>
      </dsp:txBody>
      <dsp:txXfrm>
        <a:off x="1943099" y="1752600"/>
        <a:ext cx="2971800" cy="1752600"/>
      </dsp:txXfrm>
    </dsp:sp>
    <dsp:sp modelId="{D829B7F9-76FF-4F3F-977D-BC2BCD56857B}">
      <dsp:nvSpPr>
        <dsp:cNvPr id="0" name=""/>
        <dsp:cNvSpPr/>
      </dsp:nvSpPr>
      <dsp:spPr>
        <a:xfrm rot="10800000">
          <a:off x="2286000" y="3505200"/>
          <a:ext cx="2285999" cy="1752600"/>
        </a:xfrm>
        <a:prstGeom prst="trapezoid">
          <a:avLst>
            <a:gd name="adj" fmla="val 6521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930" tIns="74930" rIns="74930" bIns="74930" numCol="1" spcCol="1270" anchor="ctr" anchorCtr="0">
          <a:noAutofit/>
        </a:bodyPr>
        <a:lstStyle/>
        <a:p>
          <a:pPr lvl="0" algn="ctr" defTabSz="2622550">
            <a:lnSpc>
              <a:spcPct val="90000"/>
            </a:lnSpc>
            <a:spcBef>
              <a:spcPct val="0"/>
            </a:spcBef>
            <a:spcAft>
              <a:spcPct val="35000"/>
            </a:spcAft>
          </a:pPr>
          <a:r>
            <a:rPr lang="en-US" sz="5900" kern="1200" dirty="0" smtClean="0">
              <a:solidFill>
                <a:srgbClr val="FFFF00"/>
              </a:solidFill>
            </a:rPr>
            <a:t>Treat</a:t>
          </a:r>
          <a:endParaRPr lang="en-US" sz="5900" kern="1200" dirty="0">
            <a:solidFill>
              <a:srgbClr val="FFFF00"/>
            </a:solidFill>
          </a:endParaRPr>
        </a:p>
      </dsp:txBody>
      <dsp:txXfrm>
        <a:off x="2286000" y="3505200"/>
        <a:ext cx="2285999" cy="1752600"/>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drawing1.xml><?xml version="1.0" encoding="utf-8"?>
<c:userShapes xmlns:c="http://schemas.openxmlformats.org/drawingml/2006/chart">
  <cdr:relSizeAnchor xmlns:cdr="http://schemas.openxmlformats.org/drawingml/2006/chartDrawing">
    <cdr:from>
      <cdr:x>0.2</cdr:x>
      <cdr:y>0.67123</cdr:y>
    </cdr:from>
    <cdr:to>
      <cdr:x>0.32727</cdr:x>
      <cdr:y>0.79452</cdr:y>
    </cdr:to>
    <cdr:sp macro="" textlink="">
      <cdr:nvSpPr>
        <cdr:cNvPr id="3" name="Straight Arrow Connector 2"/>
        <cdr:cNvSpPr/>
      </cdr:nvSpPr>
      <cdr:spPr>
        <a:xfrm xmlns:a="http://schemas.openxmlformats.org/drawingml/2006/main" flipH="1">
          <a:off x="1676400" y="3733801"/>
          <a:ext cx="1066800" cy="685800"/>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D59C9A-71CE-4C6C-A2B6-9CF0BB3E12C0}" type="datetimeFigureOut">
              <a:rPr lang="en-US" smtClean="0"/>
              <a:pPr/>
              <a:t>10/7/2011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4C4E2-E229-4BE0-84DA-BD0398BF69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D59C9A-71CE-4C6C-A2B6-9CF0BB3E12C0}" type="datetimeFigureOut">
              <a:rPr lang="en-US" smtClean="0"/>
              <a:pPr/>
              <a:t>10/7/2011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4C4E2-E229-4BE0-84DA-BD0398BF69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D59C9A-71CE-4C6C-A2B6-9CF0BB3E12C0}" type="datetimeFigureOut">
              <a:rPr lang="en-US" smtClean="0"/>
              <a:pPr/>
              <a:t>10/7/2011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4C4E2-E229-4BE0-84DA-BD0398BF69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D59C9A-71CE-4C6C-A2B6-9CF0BB3E12C0}" type="datetimeFigureOut">
              <a:rPr lang="en-US" smtClean="0"/>
              <a:pPr/>
              <a:t>10/7/2011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4C4E2-E229-4BE0-84DA-BD0398BF69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D59C9A-71CE-4C6C-A2B6-9CF0BB3E12C0}" type="datetimeFigureOut">
              <a:rPr lang="en-US" smtClean="0"/>
              <a:pPr/>
              <a:t>10/7/2011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44C4E2-E229-4BE0-84DA-BD0398BF69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D59C9A-71CE-4C6C-A2B6-9CF0BB3E12C0}" type="datetimeFigureOut">
              <a:rPr lang="en-US" smtClean="0"/>
              <a:pPr/>
              <a:t>10/7/2011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44C4E2-E229-4BE0-84DA-BD0398BF69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D59C9A-71CE-4C6C-A2B6-9CF0BB3E12C0}" type="datetimeFigureOut">
              <a:rPr lang="en-US" smtClean="0"/>
              <a:pPr/>
              <a:t>10/7/2011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44C4E2-E229-4BE0-84DA-BD0398BF69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D59C9A-71CE-4C6C-A2B6-9CF0BB3E12C0}" type="datetimeFigureOut">
              <a:rPr lang="en-US" smtClean="0"/>
              <a:pPr/>
              <a:t>10/7/2011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4C4E2-E229-4BE0-84DA-BD0398BF69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D59C9A-71CE-4C6C-A2B6-9CF0BB3E12C0}" type="datetimeFigureOut">
              <a:rPr lang="en-US" smtClean="0"/>
              <a:pPr/>
              <a:t>10/7/2011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4C4E2-E229-4BE0-84DA-BD0398BF69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D59C9A-71CE-4C6C-A2B6-9CF0BB3E12C0}" type="datetimeFigureOut">
              <a:rPr lang="en-US" smtClean="0"/>
              <a:pPr/>
              <a:t>10/7/2011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4C4E2-E229-4BE0-84DA-BD0398BF69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D59C9A-71CE-4C6C-A2B6-9CF0BB3E12C0}" type="datetimeFigureOut">
              <a:rPr lang="en-US" smtClean="0"/>
              <a:pPr/>
              <a:t>10/7/2011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4C4E2-E229-4BE0-84DA-BD0398BF69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D59C9A-71CE-4C6C-A2B6-9CF0BB3E12C0}" type="datetimeFigureOut">
              <a:rPr lang="en-US" smtClean="0"/>
              <a:pPr/>
              <a:t>10/7/2011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4C4E2-E229-4BE0-84DA-BD0398BF6993}"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package" Target="../embeddings/Microsoft_Office_Excel_Worksheet1.xlsx"/><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0"/>
            <a:ext cx="7772400" cy="1470025"/>
          </a:xfrm>
        </p:spPr>
        <p:txBody>
          <a:bodyPr>
            <a:normAutofit fontScale="90000"/>
          </a:bodyPr>
          <a:lstStyle/>
          <a:p>
            <a:r>
              <a:rPr lang="en-US" dirty="0" smtClean="0">
                <a:solidFill>
                  <a:srgbClr val="FFFF00"/>
                </a:solidFill>
              </a:rPr>
              <a:t>Screening </a:t>
            </a:r>
            <a:r>
              <a:rPr lang="en-US" dirty="0">
                <a:solidFill>
                  <a:srgbClr val="FFFF00"/>
                </a:solidFill>
              </a:rPr>
              <a:t>of Urine Bioassay Samples using a Standard Nuclear Medicine Gamma Camera</a:t>
            </a:r>
          </a:p>
        </p:txBody>
      </p:sp>
      <p:sp>
        <p:nvSpPr>
          <p:cNvPr id="3" name="Subtitle 2"/>
          <p:cNvSpPr>
            <a:spLocks noGrp="1"/>
          </p:cNvSpPr>
          <p:nvPr>
            <p:ph type="subTitle" idx="1"/>
          </p:nvPr>
        </p:nvSpPr>
        <p:spPr>
          <a:xfrm>
            <a:off x="1371600" y="3886200"/>
            <a:ext cx="3352800" cy="1981200"/>
          </a:xfrm>
        </p:spPr>
        <p:txBody>
          <a:bodyPr>
            <a:noAutofit/>
          </a:bodyPr>
          <a:lstStyle/>
          <a:p>
            <a:pPr algn="l"/>
            <a:r>
              <a:rPr lang="en-US" sz="2400" dirty="0" smtClean="0">
                <a:solidFill>
                  <a:srgbClr val="FFFF00"/>
                </a:solidFill>
              </a:rPr>
              <a:t>Chris Martel</a:t>
            </a:r>
            <a:endParaRPr lang="en-US" sz="2000" dirty="0" smtClean="0">
              <a:solidFill>
                <a:srgbClr val="FFFF00"/>
              </a:solidFill>
            </a:endParaRPr>
          </a:p>
          <a:p>
            <a:pPr algn="l"/>
            <a:r>
              <a:rPr lang="en-US" sz="2000" dirty="0" smtClean="0">
                <a:solidFill>
                  <a:srgbClr val="FFFF00"/>
                </a:solidFill>
              </a:rPr>
              <a:t>Director, RSO </a:t>
            </a:r>
          </a:p>
          <a:p>
            <a:pPr algn="l"/>
            <a:r>
              <a:rPr lang="en-US" sz="2000" dirty="0" smtClean="0">
                <a:solidFill>
                  <a:srgbClr val="FFFF00"/>
                </a:solidFill>
              </a:rPr>
              <a:t>Brigham &amp; Women’s Hospital</a:t>
            </a:r>
          </a:p>
          <a:p>
            <a:pPr algn="l"/>
            <a:r>
              <a:rPr lang="en-US" sz="2000" dirty="0" smtClean="0">
                <a:solidFill>
                  <a:srgbClr val="FFFF00"/>
                </a:solidFill>
              </a:rPr>
              <a:t>Associate in Radiology</a:t>
            </a:r>
          </a:p>
          <a:p>
            <a:pPr algn="l"/>
            <a:r>
              <a:rPr lang="en-US" sz="2000" dirty="0" smtClean="0">
                <a:solidFill>
                  <a:srgbClr val="FFFF00"/>
                </a:solidFill>
              </a:rPr>
              <a:t>Harvard Medical School</a:t>
            </a:r>
            <a:endParaRPr lang="en-US" sz="2000" dirty="0">
              <a:solidFill>
                <a:srgbClr val="FFFF00"/>
              </a:solidFill>
            </a:endParaRPr>
          </a:p>
        </p:txBody>
      </p:sp>
      <p:pic>
        <p:nvPicPr>
          <p:cNvPr id="4" name="Picture 3" descr="BWHlogo.jpg"/>
          <p:cNvPicPr>
            <a:picLocks noChangeAspect="1"/>
          </p:cNvPicPr>
          <p:nvPr/>
        </p:nvPicPr>
        <p:blipFill>
          <a:blip r:embed="rId2" cstate="print"/>
          <a:stretch>
            <a:fillRect/>
          </a:stretch>
        </p:blipFill>
        <p:spPr>
          <a:xfrm>
            <a:off x="533400" y="6019800"/>
            <a:ext cx="3352800" cy="675360"/>
          </a:xfrm>
          <a:prstGeom prst="rect">
            <a:avLst/>
          </a:prstGeom>
        </p:spPr>
      </p:pic>
      <p:sp>
        <p:nvSpPr>
          <p:cNvPr id="5" name="Subtitle 2"/>
          <p:cNvSpPr txBox="1">
            <a:spLocks/>
          </p:cNvSpPr>
          <p:nvPr/>
        </p:nvSpPr>
        <p:spPr>
          <a:xfrm>
            <a:off x="4953000" y="3962400"/>
            <a:ext cx="3352800" cy="1981200"/>
          </a:xfrm>
          <a:prstGeom prst="rect">
            <a:avLst/>
          </a:prstGeom>
        </p:spPr>
        <p:txBody>
          <a:bodyPr vert="horz" lIns="91440" tIns="45720" rIns="91440" bIns="45720" rtlCol="0">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srgbClr val="FFFF00"/>
                </a:solidFill>
                <a:effectLst/>
                <a:uLnTx/>
                <a:uFillTx/>
                <a:latin typeface="+mn-lt"/>
                <a:ea typeface="+mn-ea"/>
                <a:cs typeface="+mn-cs"/>
              </a:rPr>
              <a:t>Rakesh Kannan, RT(N)</a:t>
            </a:r>
            <a:endParaRPr kumimoji="0" lang="en-US" sz="2000" b="0" i="0" u="none" strike="noStrike" kern="1200" cap="none" spc="0" normalizeH="0" baseline="0" noProof="0" dirty="0" smtClean="0">
              <a:ln>
                <a:noFill/>
              </a:ln>
              <a:solidFill>
                <a:srgbClr val="FFFF00"/>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2000" dirty="0" smtClean="0">
                <a:solidFill>
                  <a:srgbClr val="FFFF00"/>
                </a:solidFill>
              </a:rPr>
              <a:t>Dept. of </a:t>
            </a:r>
            <a:r>
              <a:rPr kumimoji="0" lang="en-US" sz="2000" b="0" i="0" u="none" strike="noStrike" kern="1200" cap="none" spc="0" normalizeH="0" baseline="0" noProof="0" dirty="0" smtClean="0">
                <a:ln>
                  <a:noFill/>
                </a:ln>
                <a:solidFill>
                  <a:srgbClr val="FFFF00"/>
                </a:solidFill>
                <a:effectLst/>
                <a:uLnTx/>
                <a:uFillTx/>
                <a:latin typeface="+mn-lt"/>
                <a:ea typeface="+mn-ea"/>
                <a:cs typeface="+mn-cs"/>
              </a:rPr>
              <a:t>Nuclear Medicine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000" b="0" i="0" u="none" strike="noStrike" kern="1200" cap="none" spc="0" normalizeH="0" baseline="0" noProof="0" dirty="0" smtClean="0">
                <a:ln>
                  <a:noFill/>
                </a:ln>
                <a:solidFill>
                  <a:srgbClr val="FFFF00"/>
                </a:solidFill>
                <a:effectLst/>
                <a:uLnTx/>
                <a:uFillTx/>
                <a:latin typeface="+mn-lt"/>
                <a:ea typeface="+mn-ea"/>
                <a:cs typeface="+mn-cs"/>
              </a:rPr>
              <a:t>Brigham &amp; Women’s Hospital</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rgbClr val="FFFF00"/>
                </a:solidFill>
              </a:rPr>
              <a:t>Triage Decisions</a:t>
            </a:r>
            <a:endParaRPr lang="en-US" dirty="0">
              <a:solidFill>
                <a:srgbClr val="FFFF00"/>
              </a:solidFill>
            </a:endParaRPr>
          </a:p>
        </p:txBody>
      </p:sp>
      <p:graphicFrame>
        <p:nvGraphicFramePr>
          <p:cNvPr id="5" name="Diagram 4"/>
          <p:cNvGraphicFramePr/>
          <p:nvPr/>
        </p:nvGraphicFramePr>
        <p:xfrm>
          <a:off x="1371600" y="990600"/>
          <a:ext cx="68580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Research Question</a:t>
            </a:r>
            <a:endParaRPr lang="en-US" dirty="0">
              <a:solidFill>
                <a:srgbClr val="FFFF00"/>
              </a:solidFill>
            </a:endParaRPr>
          </a:p>
        </p:txBody>
      </p:sp>
      <p:sp>
        <p:nvSpPr>
          <p:cNvPr id="3" name="Content Placeholder 2"/>
          <p:cNvSpPr>
            <a:spLocks noGrp="1"/>
          </p:cNvSpPr>
          <p:nvPr>
            <p:ph idx="1"/>
          </p:nvPr>
        </p:nvSpPr>
        <p:spPr>
          <a:xfrm>
            <a:off x="457200" y="1600200"/>
            <a:ext cx="8458200" cy="4525963"/>
          </a:xfrm>
        </p:spPr>
        <p:txBody>
          <a:bodyPr>
            <a:normAutofit/>
          </a:bodyPr>
          <a:lstStyle/>
          <a:p>
            <a:r>
              <a:rPr lang="en-US" dirty="0" smtClean="0">
                <a:solidFill>
                  <a:srgbClr val="FFFF00"/>
                </a:solidFill>
              </a:rPr>
              <a:t>If a radiological incident occurred involving the contamination of large numbers of the public, can the gamma camera be used effectively to screen urine bioassay samples to identify those samples that need to be sent to a lab for further analysis?</a:t>
            </a:r>
          </a:p>
          <a:p>
            <a:endParaRPr lang="en-US" dirty="0" smtClean="0">
              <a:solidFill>
                <a:srgbClr val="FFFF00"/>
              </a:solidFill>
            </a:endParaRPr>
          </a:p>
          <a:p>
            <a:r>
              <a:rPr lang="en-US" dirty="0" smtClean="0">
                <a:solidFill>
                  <a:srgbClr val="FFFF00"/>
                </a:solidFill>
              </a:rPr>
              <a:t>What can we measure? / What would we miss?</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Materials</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Siemens </a:t>
            </a:r>
            <a:r>
              <a:rPr lang="en-US" dirty="0" err="1" smtClean="0">
                <a:solidFill>
                  <a:srgbClr val="FFFF00"/>
                </a:solidFill>
              </a:rPr>
              <a:t>Symbia</a:t>
            </a:r>
            <a:r>
              <a:rPr lang="en-US" dirty="0" smtClean="0">
                <a:solidFill>
                  <a:srgbClr val="FFFF00"/>
                </a:solidFill>
              </a:rPr>
              <a:t> SPECT/CT</a:t>
            </a:r>
          </a:p>
          <a:p>
            <a:pPr lvl="1"/>
            <a:r>
              <a:rPr lang="en-US" dirty="0" smtClean="0">
                <a:solidFill>
                  <a:srgbClr val="FFFF00"/>
                </a:solidFill>
              </a:rPr>
              <a:t>Dual head gamma camera</a:t>
            </a:r>
          </a:p>
          <a:p>
            <a:pPr lvl="1"/>
            <a:r>
              <a:rPr lang="en-US" dirty="0" smtClean="0">
                <a:solidFill>
                  <a:srgbClr val="FFFF00"/>
                </a:solidFill>
              </a:rPr>
              <a:t>High energy collimator</a:t>
            </a:r>
          </a:p>
          <a:p>
            <a:pPr lvl="1"/>
            <a:r>
              <a:rPr lang="en-US" dirty="0" smtClean="0">
                <a:solidFill>
                  <a:srgbClr val="FFFF00"/>
                </a:solidFill>
              </a:rPr>
              <a:t>Plastic drinking water cups (16 oz.)</a:t>
            </a:r>
          </a:p>
          <a:p>
            <a:pPr lvl="1"/>
            <a:r>
              <a:rPr lang="en-US" dirty="0" smtClean="0">
                <a:solidFill>
                  <a:srgbClr val="FFFF00"/>
                </a:solidFill>
              </a:rPr>
              <a:t>Cardboard tray with absorbent pad</a:t>
            </a:r>
          </a:p>
          <a:p>
            <a:pPr lvl="1"/>
            <a:r>
              <a:rPr lang="en-US" dirty="0" err="1" smtClean="0">
                <a:solidFill>
                  <a:srgbClr val="FFFF00"/>
                </a:solidFill>
              </a:rPr>
              <a:t>Capintec</a:t>
            </a:r>
            <a:r>
              <a:rPr lang="en-US" dirty="0" smtClean="0">
                <a:solidFill>
                  <a:srgbClr val="FFFF00"/>
                </a:solidFill>
              </a:rPr>
              <a:t> CRC-25R Dose Calibrator</a:t>
            </a:r>
          </a:p>
          <a:p>
            <a:pPr lvl="1"/>
            <a:r>
              <a:rPr lang="en-US" dirty="0" smtClean="0">
                <a:solidFill>
                  <a:srgbClr val="FFFF00"/>
                </a:solidFill>
              </a:rPr>
              <a:t>F-18 (FDG) Positron emitter – 511 </a:t>
            </a:r>
            <a:r>
              <a:rPr lang="en-US" dirty="0" err="1" smtClean="0">
                <a:solidFill>
                  <a:srgbClr val="FFFF00"/>
                </a:solidFill>
              </a:rPr>
              <a:t>keV</a:t>
            </a:r>
            <a:r>
              <a:rPr lang="en-US" dirty="0" smtClean="0">
                <a:solidFill>
                  <a:srgbClr val="FFFF00"/>
                </a:solidFill>
              </a:rPr>
              <a:t> annihilation radiation photons</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google.com/url?source=imglanding&amp;ct=img&amp;q=http://www.medical.siemens.com/siemens/en_US/rg_marcom_FBAs/images/presskits/ASTRO2005/SymbiaSPECTCT/sm11937_NM_04_A.jpg&amp;sa=X&amp;ei=g1ddTqr_KKrCsQKxobQx&amp;ved=0CAQQ8wc&amp;usg=AFQjCNFLd59Ielb9ARPJhVCEGHw8Q332jA"/>
          <p:cNvPicPr>
            <a:picLocks noChangeAspect="1" noChangeArrowheads="1"/>
          </p:cNvPicPr>
          <p:nvPr/>
        </p:nvPicPr>
        <p:blipFill>
          <a:blip r:embed="rId2" cstate="print"/>
          <a:srcRect/>
          <a:stretch>
            <a:fillRect/>
          </a:stretch>
        </p:blipFill>
        <p:spPr bwMode="auto">
          <a:xfrm>
            <a:off x="990600" y="1524000"/>
            <a:ext cx="7091212" cy="4114800"/>
          </a:xfrm>
          <a:prstGeom prst="rect">
            <a:avLst/>
          </a:prstGeom>
          <a:noFill/>
        </p:spPr>
      </p:pic>
      <p:sp>
        <p:nvSpPr>
          <p:cNvPr id="3" name="Title 1"/>
          <p:cNvSpPr txBox="1">
            <a:spLocks/>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rgbClr val="FFFF00"/>
                </a:solidFill>
                <a:effectLst/>
                <a:uLnTx/>
                <a:uFillTx/>
                <a:latin typeface="+mj-lt"/>
                <a:ea typeface="+mj-ea"/>
                <a:cs typeface="+mj-cs"/>
              </a:rPr>
              <a:t>Siemens </a:t>
            </a:r>
            <a:r>
              <a:rPr kumimoji="0" lang="en-US" sz="4400" b="0" i="0" u="none" strike="noStrike" kern="1200" cap="none" spc="0" normalizeH="0" baseline="0" noProof="0" dirty="0" err="1" smtClean="0">
                <a:ln>
                  <a:noFill/>
                </a:ln>
                <a:solidFill>
                  <a:srgbClr val="FFFF00"/>
                </a:solidFill>
                <a:effectLst/>
                <a:uLnTx/>
                <a:uFillTx/>
                <a:latin typeface="+mj-lt"/>
                <a:ea typeface="+mj-ea"/>
                <a:cs typeface="+mj-cs"/>
              </a:rPr>
              <a:t>Symbia</a:t>
            </a:r>
            <a:r>
              <a:rPr kumimoji="0" lang="en-US" sz="4400" b="0" i="0" u="none" strike="noStrike" kern="1200" cap="none" spc="0" normalizeH="0" baseline="0" noProof="0" dirty="0" smtClean="0">
                <a:ln>
                  <a:noFill/>
                </a:ln>
                <a:solidFill>
                  <a:srgbClr val="FFFF00"/>
                </a:solidFill>
                <a:effectLst/>
                <a:uLnTx/>
                <a:uFillTx/>
                <a:latin typeface="+mj-lt"/>
                <a:ea typeface="+mj-ea"/>
                <a:cs typeface="+mj-cs"/>
              </a:rPr>
              <a:t> SPECT/CT</a:t>
            </a:r>
            <a:endParaRPr kumimoji="0" lang="en-US" sz="4400" b="0" i="0" u="none" strike="noStrike" kern="1200" cap="none" spc="0" normalizeH="0" baseline="0" noProof="0" dirty="0">
              <a:ln>
                <a:noFill/>
              </a:ln>
              <a:solidFill>
                <a:srgbClr val="FFFF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FF00"/>
                </a:solidFill>
              </a:rPr>
              <a:t>Capintec</a:t>
            </a:r>
            <a:r>
              <a:rPr lang="en-US" dirty="0" smtClean="0">
                <a:solidFill>
                  <a:srgbClr val="FFFF00"/>
                </a:solidFill>
              </a:rPr>
              <a:t> Dose Calibrator</a:t>
            </a:r>
            <a:endParaRPr lang="en-US" dirty="0">
              <a:solidFill>
                <a:srgbClr val="FFFF00"/>
              </a:solidFill>
            </a:endParaRPr>
          </a:p>
        </p:txBody>
      </p:sp>
      <p:pic>
        <p:nvPicPr>
          <p:cNvPr id="4098" name="Picture 2" descr="http://www.google.com/url?source=imglanding&amp;ct=img&amp;q=http://www.phoenixphysics.com/wp-content/uploads/2011/02/CRC_25W_Dose_Calibrator_and_Well_Counter.jpg&amp;sa=X&amp;ei=DVhdTrG2CIyEsALx-fwg&amp;ved=0CAUQ8wc4EQ&amp;usg=AFQjCNH7Zq8jSoGmYCDoP12ymPkKMX8V4Q"/>
          <p:cNvPicPr>
            <a:picLocks noChangeAspect="1" noChangeArrowheads="1"/>
          </p:cNvPicPr>
          <p:nvPr/>
        </p:nvPicPr>
        <p:blipFill>
          <a:blip r:embed="rId2" cstate="print"/>
          <a:srcRect/>
          <a:stretch>
            <a:fillRect/>
          </a:stretch>
        </p:blipFill>
        <p:spPr bwMode="auto">
          <a:xfrm>
            <a:off x="2514600" y="1524000"/>
            <a:ext cx="3886200" cy="4340433"/>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Methods</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Cups were filled with about 250 ml of water</a:t>
            </a:r>
          </a:p>
          <a:p>
            <a:r>
              <a:rPr lang="en-US" dirty="0" smtClean="0">
                <a:solidFill>
                  <a:srgbClr val="FFFF00"/>
                </a:solidFill>
              </a:rPr>
              <a:t>Aliquots of F-18 (as measured by dose calibrator) added to cups of water.</a:t>
            </a:r>
          </a:p>
          <a:p>
            <a:r>
              <a:rPr lang="en-US" dirty="0" smtClean="0">
                <a:solidFill>
                  <a:srgbClr val="FFFF00"/>
                </a:solidFill>
              </a:rPr>
              <a:t>Cups placed in cardboard box/absorbent</a:t>
            </a:r>
          </a:p>
          <a:p>
            <a:r>
              <a:rPr lang="en-US" dirty="0" smtClean="0">
                <a:solidFill>
                  <a:srgbClr val="FFFF00"/>
                </a:solidFill>
              </a:rPr>
              <a:t>Box placed on gamma camera head</a:t>
            </a:r>
          </a:p>
          <a:p>
            <a:r>
              <a:rPr lang="en-US" dirty="0" smtClean="0">
                <a:solidFill>
                  <a:srgbClr val="FFFF00"/>
                </a:solidFill>
              </a:rPr>
              <a:t>Standard lung counting protocol selected with F-18 window at 30%. (50% window also available)</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Methods</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Technologist told to identify the “hot” samples. </a:t>
            </a:r>
          </a:p>
          <a:p>
            <a:r>
              <a:rPr lang="en-US" dirty="0" smtClean="0">
                <a:solidFill>
                  <a:srgbClr val="FFFF00"/>
                </a:solidFill>
              </a:rPr>
              <a:t>Samples and background counted for 3 minutes.</a:t>
            </a:r>
          </a:p>
          <a:p>
            <a:endParaRPr lang="en-US" dirty="0">
              <a:solidFill>
                <a:srgbClr val="FFFF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lstStyle/>
          <a:p>
            <a:r>
              <a:rPr lang="en-US" dirty="0" smtClean="0">
                <a:solidFill>
                  <a:srgbClr val="FFFF00"/>
                </a:solidFill>
              </a:rPr>
              <a:t>Here is what he saw</a:t>
            </a:r>
            <a:endParaRPr lang="en-US" dirty="0">
              <a:solidFill>
                <a:srgbClr val="FFFF00"/>
              </a:solidFill>
            </a:endParaRPr>
          </a:p>
        </p:txBody>
      </p:sp>
      <p:pic>
        <p:nvPicPr>
          <p:cNvPr id="4" name="Content Placeholder 3" descr="1 CUP FDG.bmp"/>
          <p:cNvPicPr>
            <a:picLocks noGrp="1" noChangeAspect="1"/>
          </p:cNvPicPr>
          <p:nvPr>
            <p:ph idx="1"/>
          </p:nvPr>
        </p:nvPicPr>
        <p:blipFill>
          <a:blip r:embed="rId2" cstate="print"/>
          <a:stretch>
            <a:fillRect/>
          </a:stretch>
        </p:blipFill>
        <p:spPr>
          <a:xfrm>
            <a:off x="762000" y="609600"/>
            <a:ext cx="7543800" cy="603504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839200" cy="1143000"/>
          </a:xfrm>
        </p:spPr>
        <p:txBody>
          <a:bodyPr>
            <a:normAutofit fontScale="90000"/>
          </a:bodyPr>
          <a:lstStyle/>
          <a:p>
            <a:r>
              <a:rPr lang="en-US" dirty="0" smtClean="0">
                <a:solidFill>
                  <a:srgbClr val="FFFF00"/>
                </a:solidFill>
              </a:rPr>
              <a:t>One hot sample among non </a:t>
            </a:r>
            <a:r>
              <a:rPr lang="en-US" dirty="0" err="1" smtClean="0">
                <a:solidFill>
                  <a:srgbClr val="FFFF00"/>
                </a:solidFill>
              </a:rPr>
              <a:t>rad</a:t>
            </a:r>
            <a:r>
              <a:rPr lang="en-US" dirty="0" smtClean="0">
                <a:solidFill>
                  <a:srgbClr val="FFFF00"/>
                </a:solidFill>
              </a:rPr>
              <a:t> samples</a:t>
            </a:r>
            <a:endParaRPr lang="en-US" dirty="0">
              <a:solidFill>
                <a:srgbClr val="FFFF00"/>
              </a:solidFill>
            </a:endParaRPr>
          </a:p>
        </p:txBody>
      </p:sp>
      <p:pic>
        <p:nvPicPr>
          <p:cNvPr id="4" name="Content Placeholder 3" descr="1 CUP FDG.bmp"/>
          <p:cNvPicPr>
            <a:picLocks noGrp="1" noChangeAspect="1"/>
          </p:cNvPicPr>
          <p:nvPr>
            <p:ph idx="1"/>
          </p:nvPr>
        </p:nvPicPr>
        <p:blipFill>
          <a:blip r:embed="rId2" cstate="print"/>
          <a:stretch>
            <a:fillRect/>
          </a:stretch>
        </p:blipFill>
        <p:spPr>
          <a:xfrm>
            <a:off x="838200" y="944880"/>
            <a:ext cx="7391400" cy="591312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Two hot cups in box others in between</a:t>
            </a:r>
            <a:endParaRPr lang="en-US" dirty="0">
              <a:solidFill>
                <a:srgbClr val="FFFF00"/>
              </a:solidFill>
            </a:endParaRPr>
          </a:p>
        </p:txBody>
      </p:sp>
      <p:pic>
        <p:nvPicPr>
          <p:cNvPr id="4" name="Content Placeholder 3" descr="FDG 1&amp;2 NC.jpg"/>
          <p:cNvPicPr>
            <a:picLocks noGrp="1" noChangeAspect="1"/>
          </p:cNvPicPr>
          <p:nvPr>
            <p:ph idx="1"/>
          </p:nvPr>
        </p:nvPicPr>
        <p:blipFill>
          <a:blip r:embed="rId2" cstate="print"/>
          <a:stretch>
            <a:fillRect/>
          </a:stretch>
        </p:blipFill>
        <p:spPr>
          <a:xfrm>
            <a:off x="3886200" y="1524000"/>
            <a:ext cx="4114800" cy="5085707"/>
          </a:xfrm>
        </p:spPr>
      </p:pic>
      <p:sp>
        <p:nvSpPr>
          <p:cNvPr id="5" name="TextBox 4"/>
          <p:cNvSpPr txBox="1"/>
          <p:nvPr/>
        </p:nvSpPr>
        <p:spPr>
          <a:xfrm>
            <a:off x="609600" y="1981200"/>
            <a:ext cx="3048000" cy="2554545"/>
          </a:xfrm>
          <a:prstGeom prst="rect">
            <a:avLst/>
          </a:prstGeom>
          <a:noFill/>
        </p:spPr>
        <p:txBody>
          <a:bodyPr wrap="square" rtlCol="0">
            <a:spAutoFit/>
          </a:bodyPr>
          <a:lstStyle/>
          <a:p>
            <a:r>
              <a:rPr lang="en-US" sz="3200" dirty="0" smtClean="0">
                <a:solidFill>
                  <a:srgbClr val="FFFF00"/>
                </a:solidFill>
              </a:rPr>
              <a:t>Samples were</a:t>
            </a:r>
          </a:p>
          <a:p>
            <a:r>
              <a:rPr lang="en-US" sz="3200" dirty="0" smtClean="0">
                <a:solidFill>
                  <a:srgbClr val="FFFF00"/>
                </a:solidFill>
              </a:rPr>
              <a:t>9-inches apart </a:t>
            </a:r>
          </a:p>
          <a:p>
            <a:r>
              <a:rPr lang="en-US" sz="3200" dirty="0" smtClean="0">
                <a:solidFill>
                  <a:srgbClr val="FFFF00"/>
                </a:solidFill>
              </a:rPr>
              <a:t>with a non </a:t>
            </a:r>
            <a:r>
              <a:rPr lang="en-US" sz="3200" dirty="0" err="1" smtClean="0">
                <a:solidFill>
                  <a:srgbClr val="FFFF00"/>
                </a:solidFill>
              </a:rPr>
              <a:t>rad</a:t>
            </a:r>
            <a:endParaRPr lang="en-US" sz="3200" dirty="0" smtClean="0">
              <a:solidFill>
                <a:srgbClr val="FFFF00"/>
              </a:solidFill>
            </a:endParaRPr>
          </a:p>
          <a:p>
            <a:r>
              <a:rPr lang="en-US" sz="3200" dirty="0" smtClean="0">
                <a:solidFill>
                  <a:srgbClr val="FFFF00"/>
                </a:solidFill>
              </a:rPr>
              <a:t>sample </a:t>
            </a:r>
            <a:r>
              <a:rPr lang="en-US" sz="3200" dirty="0" smtClean="0">
                <a:solidFill>
                  <a:srgbClr val="FFFF00"/>
                </a:solidFill>
              </a:rPr>
              <a:t>between</a:t>
            </a:r>
          </a:p>
          <a:p>
            <a:r>
              <a:rPr lang="en-US" sz="3200" dirty="0" smtClean="0">
                <a:solidFill>
                  <a:srgbClr val="FFFF00"/>
                </a:solidFill>
              </a:rPr>
              <a:t>No collimator</a:t>
            </a:r>
            <a:endParaRPr lang="en-US" sz="3200" dirty="0">
              <a:solidFill>
                <a:srgbClr val="FFFF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Two samples close together (Touching)</a:t>
            </a:r>
            <a:br>
              <a:rPr lang="en-US" dirty="0" smtClean="0">
                <a:solidFill>
                  <a:srgbClr val="FFFF00"/>
                </a:solidFill>
              </a:rPr>
            </a:br>
            <a:r>
              <a:rPr lang="en-US" dirty="0" smtClean="0">
                <a:solidFill>
                  <a:srgbClr val="FFFF00"/>
                </a:solidFill>
              </a:rPr>
              <a:t>with no collimator</a:t>
            </a:r>
            <a:endParaRPr lang="en-US" dirty="0">
              <a:solidFill>
                <a:srgbClr val="FFFF00"/>
              </a:solidFill>
            </a:endParaRPr>
          </a:p>
        </p:txBody>
      </p:sp>
      <p:pic>
        <p:nvPicPr>
          <p:cNvPr id="4" name="Content Placeholder 3" descr="FDG 1&amp;2 NC CLOSE.jpg"/>
          <p:cNvPicPr>
            <a:picLocks noGrp="1" noChangeAspect="1"/>
          </p:cNvPicPr>
          <p:nvPr>
            <p:ph idx="1"/>
          </p:nvPr>
        </p:nvPicPr>
        <p:blipFill>
          <a:blip r:embed="rId2" cstate="print"/>
          <a:stretch>
            <a:fillRect/>
          </a:stretch>
        </p:blipFill>
        <p:spPr>
          <a:xfrm>
            <a:off x="4343400" y="1676400"/>
            <a:ext cx="3526972" cy="5181600"/>
          </a:xfrm>
        </p:spPr>
      </p:pic>
      <p:sp>
        <p:nvSpPr>
          <p:cNvPr id="5" name="TextBox 4"/>
          <p:cNvSpPr txBox="1"/>
          <p:nvPr/>
        </p:nvSpPr>
        <p:spPr>
          <a:xfrm>
            <a:off x="381000" y="2133600"/>
            <a:ext cx="3704989" cy="3970318"/>
          </a:xfrm>
          <a:prstGeom prst="rect">
            <a:avLst/>
          </a:prstGeom>
          <a:noFill/>
        </p:spPr>
        <p:txBody>
          <a:bodyPr wrap="none" rtlCol="0">
            <a:spAutoFit/>
          </a:bodyPr>
          <a:lstStyle/>
          <a:p>
            <a:r>
              <a:rPr lang="en-US" sz="2800" dirty="0" smtClean="0">
                <a:solidFill>
                  <a:srgbClr val="FFFF00"/>
                </a:solidFill>
              </a:rPr>
              <a:t>How one draws a region</a:t>
            </a:r>
          </a:p>
          <a:p>
            <a:r>
              <a:rPr lang="en-US" sz="2800" dirty="0" smtClean="0">
                <a:solidFill>
                  <a:srgbClr val="FFFF00"/>
                </a:solidFill>
              </a:rPr>
              <a:t>of interest will impact </a:t>
            </a:r>
          </a:p>
          <a:p>
            <a:r>
              <a:rPr lang="en-US" sz="2800" dirty="0" smtClean="0">
                <a:solidFill>
                  <a:srgbClr val="FFFF00"/>
                </a:solidFill>
              </a:rPr>
              <a:t>quantitative analysis.</a:t>
            </a:r>
          </a:p>
          <a:p>
            <a:endParaRPr lang="en-US" sz="2800" dirty="0" smtClean="0">
              <a:solidFill>
                <a:srgbClr val="FFFF00"/>
              </a:solidFill>
            </a:endParaRPr>
          </a:p>
          <a:p>
            <a:r>
              <a:rPr lang="en-US" sz="2800" dirty="0" smtClean="0">
                <a:solidFill>
                  <a:srgbClr val="FFFF00"/>
                </a:solidFill>
              </a:rPr>
              <a:t>Use data to quantify</a:t>
            </a:r>
          </a:p>
          <a:p>
            <a:r>
              <a:rPr lang="en-US" sz="2800" dirty="0" smtClean="0">
                <a:solidFill>
                  <a:srgbClr val="FFFF00"/>
                </a:solidFill>
              </a:rPr>
              <a:t>with caution!</a:t>
            </a:r>
          </a:p>
          <a:p>
            <a:endParaRPr lang="en-US" sz="2800" dirty="0" smtClean="0">
              <a:solidFill>
                <a:srgbClr val="FFFF00"/>
              </a:solidFill>
            </a:endParaRPr>
          </a:p>
          <a:p>
            <a:r>
              <a:rPr lang="en-US" sz="2800" dirty="0" smtClean="0">
                <a:solidFill>
                  <a:srgbClr val="FFFF00"/>
                </a:solidFill>
              </a:rPr>
              <a:t>Suggest using counts </a:t>
            </a:r>
          </a:p>
          <a:p>
            <a:r>
              <a:rPr lang="en-US" sz="2800" dirty="0" smtClean="0">
                <a:solidFill>
                  <a:srgbClr val="FFFF00"/>
                </a:solidFill>
              </a:rPr>
              <a:t>per pixel.</a:t>
            </a:r>
            <a:endParaRPr lang="en-US" sz="2800" dirty="0">
              <a:solidFill>
                <a:srgbClr val="FFFF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Results</a:t>
            </a:r>
            <a:endParaRPr lang="en-US" dirty="0">
              <a:solidFill>
                <a:srgbClr val="FFFF00"/>
              </a:solidFill>
            </a:endParaRPr>
          </a:p>
        </p:txBody>
      </p:sp>
      <p:graphicFrame>
        <p:nvGraphicFramePr>
          <p:cNvPr id="4" name="Content Placeholder 3"/>
          <p:cNvGraphicFramePr>
            <a:graphicFrameLocks noGrp="1"/>
          </p:cNvGraphicFramePr>
          <p:nvPr>
            <p:ph idx="1"/>
          </p:nvPr>
        </p:nvGraphicFramePr>
        <p:xfrm>
          <a:off x="1143000" y="1600200"/>
          <a:ext cx="6934200" cy="3413760"/>
        </p:xfrm>
        <a:graphic>
          <a:graphicData uri="http://schemas.openxmlformats.org/drawingml/2006/table">
            <a:tbl>
              <a:tblPr firstRow="1" bandRow="1">
                <a:tableStyleId>{5C22544A-7EE6-4342-B048-85BDC9FD1C3A}</a:tableStyleId>
              </a:tblPr>
              <a:tblGrid>
                <a:gridCol w="1733550"/>
                <a:gridCol w="1733550"/>
                <a:gridCol w="1733550"/>
                <a:gridCol w="1733550"/>
              </a:tblGrid>
              <a:tr h="370840">
                <a:tc>
                  <a:txBody>
                    <a:bodyPr/>
                    <a:lstStyle/>
                    <a:p>
                      <a:pPr algn="ctr"/>
                      <a:endParaRPr lang="en-US" dirty="0" smtClean="0"/>
                    </a:p>
                    <a:p>
                      <a:pPr algn="ctr"/>
                      <a:r>
                        <a:rPr lang="en-US" dirty="0" smtClean="0"/>
                        <a:t>Sample</a:t>
                      </a:r>
                      <a:endParaRPr lang="en-US" dirty="0"/>
                    </a:p>
                  </a:txBody>
                  <a:tcPr/>
                </a:tc>
                <a:tc>
                  <a:txBody>
                    <a:bodyPr/>
                    <a:lstStyle/>
                    <a:p>
                      <a:pPr algn="ctr"/>
                      <a:endParaRPr lang="en-US" dirty="0" smtClean="0"/>
                    </a:p>
                    <a:p>
                      <a:pPr algn="ctr"/>
                      <a:r>
                        <a:rPr lang="en-US" dirty="0" smtClean="0"/>
                        <a:t>Activity</a:t>
                      </a:r>
                    </a:p>
                    <a:p>
                      <a:pPr algn="ctr"/>
                      <a:r>
                        <a:rPr lang="en-US" dirty="0" smtClean="0"/>
                        <a:t> (</a:t>
                      </a:r>
                      <a:r>
                        <a:rPr lang="en-US" dirty="0" err="1" smtClean="0"/>
                        <a:t>dpm</a:t>
                      </a:r>
                      <a:r>
                        <a:rPr lang="en-US" dirty="0" smtClean="0"/>
                        <a:t>)</a:t>
                      </a:r>
                    </a:p>
                  </a:txBody>
                  <a:tcPr/>
                </a:tc>
                <a:tc>
                  <a:txBody>
                    <a:bodyPr/>
                    <a:lstStyle/>
                    <a:p>
                      <a:pPr algn="ctr"/>
                      <a:endParaRPr lang="en-US" dirty="0" smtClean="0"/>
                    </a:p>
                    <a:p>
                      <a:pPr algn="ctr"/>
                      <a:r>
                        <a:rPr lang="en-US" dirty="0" smtClean="0"/>
                        <a:t>With collimator – Size corrected (</a:t>
                      </a:r>
                      <a:r>
                        <a:rPr lang="en-US" dirty="0" err="1" smtClean="0"/>
                        <a:t>cpm</a:t>
                      </a:r>
                      <a:r>
                        <a:rPr lang="en-US" dirty="0" smtClean="0"/>
                        <a:t>)</a:t>
                      </a:r>
                      <a:endParaRPr lang="en-US" dirty="0"/>
                    </a:p>
                  </a:txBody>
                  <a:tcPr/>
                </a:tc>
                <a:tc>
                  <a:txBody>
                    <a:bodyPr/>
                    <a:lstStyle/>
                    <a:p>
                      <a:pPr algn="ctr"/>
                      <a:r>
                        <a:rPr lang="en-US" dirty="0" smtClean="0"/>
                        <a:t>No Collimator – Size Corrected</a:t>
                      </a:r>
                    </a:p>
                    <a:p>
                      <a:pPr algn="ctr"/>
                      <a:r>
                        <a:rPr lang="en-US" dirty="0" smtClean="0"/>
                        <a:t>Decay Corrected </a:t>
                      </a:r>
                    </a:p>
                    <a:p>
                      <a:pPr algn="ctr"/>
                      <a:r>
                        <a:rPr lang="en-US" dirty="0" smtClean="0"/>
                        <a:t>(</a:t>
                      </a:r>
                      <a:r>
                        <a:rPr lang="en-US" dirty="0" err="1" smtClean="0"/>
                        <a:t>cpm</a:t>
                      </a:r>
                      <a:r>
                        <a:rPr lang="en-US" dirty="0" smtClean="0"/>
                        <a:t>)</a:t>
                      </a:r>
                      <a:endParaRPr lang="en-US" dirty="0"/>
                    </a:p>
                  </a:txBody>
                  <a:tcPr/>
                </a:tc>
              </a:tr>
              <a:tr h="370840">
                <a:tc>
                  <a:txBody>
                    <a:bodyPr/>
                    <a:lstStyle/>
                    <a:p>
                      <a:r>
                        <a:rPr lang="en-US" dirty="0" smtClean="0"/>
                        <a:t>0</a:t>
                      </a:r>
                    </a:p>
                  </a:txBody>
                  <a:tcPr/>
                </a:tc>
                <a:tc>
                  <a:txBody>
                    <a:bodyPr/>
                    <a:lstStyle/>
                    <a:p>
                      <a:r>
                        <a:rPr lang="en-US" dirty="0" smtClean="0"/>
                        <a:t>0</a:t>
                      </a:r>
                      <a:endParaRPr lang="en-US" dirty="0"/>
                    </a:p>
                  </a:txBody>
                  <a:tcPr/>
                </a:tc>
                <a:tc>
                  <a:txBody>
                    <a:bodyPr/>
                    <a:lstStyle/>
                    <a:p>
                      <a:r>
                        <a:rPr lang="en-US" dirty="0" smtClean="0"/>
                        <a:t>79</a:t>
                      </a:r>
                      <a:endParaRPr lang="en-US" dirty="0"/>
                    </a:p>
                  </a:txBody>
                  <a:tcPr/>
                </a:tc>
                <a:tc>
                  <a:txBody>
                    <a:bodyPr/>
                    <a:lstStyle/>
                    <a:p>
                      <a:r>
                        <a:rPr lang="en-US" dirty="0" smtClean="0"/>
                        <a:t>403</a:t>
                      </a:r>
                      <a:endParaRPr lang="en-US" dirty="0"/>
                    </a:p>
                  </a:txBody>
                  <a:tcPr/>
                </a:tc>
              </a:tr>
              <a:tr h="370840">
                <a:tc>
                  <a:txBody>
                    <a:bodyPr/>
                    <a:lstStyle/>
                    <a:p>
                      <a:r>
                        <a:rPr lang="en-US" dirty="0" smtClean="0"/>
                        <a:t>1</a:t>
                      </a:r>
                    </a:p>
                  </a:txBody>
                  <a:tcPr/>
                </a:tc>
                <a:tc>
                  <a:txBody>
                    <a:bodyPr/>
                    <a:lstStyle/>
                    <a:p>
                      <a:r>
                        <a:rPr lang="en-US" dirty="0" smtClean="0"/>
                        <a:t>8.9E6</a:t>
                      </a:r>
                    </a:p>
                  </a:txBody>
                  <a:tcPr/>
                </a:tc>
                <a:tc>
                  <a:txBody>
                    <a:bodyPr/>
                    <a:lstStyle/>
                    <a:p>
                      <a:r>
                        <a:rPr lang="en-US" dirty="0" smtClean="0"/>
                        <a:t>4132</a:t>
                      </a:r>
                      <a:endParaRPr lang="en-US" dirty="0"/>
                    </a:p>
                  </a:txBody>
                  <a:tcPr/>
                </a:tc>
                <a:tc>
                  <a:txBody>
                    <a:bodyPr/>
                    <a:lstStyle/>
                    <a:p>
                      <a:r>
                        <a:rPr lang="en-US" dirty="0" smtClean="0"/>
                        <a:t>383275</a:t>
                      </a:r>
                      <a:endParaRPr lang="en-US" dirty="0"/>
                    </a:p>
                  </a:txBody>
                  <a:tcPr/>
                </a:tc>
              </a:tr>
              <a:tr h="370840">
                <a:tc>
                  <a:txBody>
                    <a:bodyPr/>
                    <a:lstStyle/>
                    <a:p>
                      <a:r>
                        <a:rPr lang="en-US" dirty="0" smtClean="0"/>
                        <a:t>2</a:t>
                      </a:r>
                    </a:p>
                  </a:txBody>
                  <a:tcPr/>
                </a:tc>
                <a:tc>
                  <a:txBody>
                    <a:bodyPr/>
                    <a:lstStyle/>
                    <a:p>
                      <a:r>
                        <a:rPr lang="en-US" dirty="0" smtClean="0"/>
                        <a:t>1.1E7</a:t>
                      </a:r>
                      <a:endParaRPr lang="en-US" dirty="0"/>
                    </a:p>
                  </a:txBody>
                  <a:tcPr/>
                </a:tc>
                <a:tc>
                  <a:txBody>
                    <a:bodyPr/>
                    <a:lstStyle/>
                    <a:p>
                      <a:r>
                        <a:rPr lang="en-US" dirty="0" smtClean="0"/>
                        <a:t>4474</a:t>
                      </a:r>
                      <a:endParaRPr lang="en-US" dirty="0"/>
                    </a:p>
                  </a:txBody>
                  <a:tcPr/>
                </a:tc>
                <a:tc>
                  <a:txBody>
                    <a:bodyPr/>
                    <a:lstStyle/>
                    <a:p>
                      <a:r>
                        <a:rPr lang="en-US" dirty="0" smtClean="0"/>
                        <a:t>365428</a:t>
                      </a:r>
                      <a:endParaRPr lang="en-US" dirty="0"/>
                    </a:p>
                  </a:txBody>
                  <a:tcPr/>
                </a:tc>
              </a:tr>
              <a:tr h="370840">
                <a:tc>
                  <a:txBody>
                    <a:bodyPr/>
                    <a:lstStyle/>
                    <a:p>
                      <a:r>
                        <a:rPr lang="en-US" dirty="0" smtClean="0"/>
                        <a:t>3</a:t>
                      </a:r>
                    </a:p>
                  </a:txBody>
                  <a:tcPr/>
                </a:tc>
                <a:tc>
                  <a:txBody>
                    <a:bodyPr/>
                    <a:lstStyle/>
                    <a:p>
                      <a:r>
                        <a:rPr lang="en-US" dirty="0" smtClean="0"/>
                        <a:t>8.9E6</a:t>
                      </a:r>
                      <a:endParaRPr lang="en-US" dirty="0"/>
                    </a:p>
                  </a:txBody>
                  <a:tcPr/>
                </a:tc>
                <a:tc>
                  <a:txBody>
                    <a:bodyPr/>
                    <a:lstStyle/>
                    <a:p>
                      <a:r>
                        <a:rPr lang="en-US" dirty="0" smtClean="0"/>
                        <a:t>4253</a:t>
                      </a:r>
                      <a:endParaRPr lang="en-US" dirty="0"/>
                    </a:p>
                  </a:txBody>
                  <a:tcPr/>
                </a:tc>
                <a:tc>
                  <a:txBody>
                    <a:bodyPr/>
                    <a:lstStyle/>
                    <a:p>
                      <a:r>
                        <a:rPr lang="en-US" dirty="0" smtClean="0"/>
                        <a:t>-</a:t>
                      </a:r>
                      <a:endParaRPr lang="en-US" dirty="0"/>
                    </a:p>
                  </a:txBody>
                  <a:tcPr/>
                </a:tc>
              </a:tr>
              <a:tr h="370840">
                <a:tc>
                  <a:txBody>
                    <a:bodyPr/>
                    <a:lstStyle/>
                    <a:p>
                      <a:r>
                        <a:rPr lang="en-US" dirty="0" smtClean="0"/>
                        <a:t>4</a:t>
                      </a:r>
                    </a:p>
                  </a:txBody>
                  <a:tcPr/>
                </a:tc>
                <a:tc>
                  <a:txBody>
                    <a:bodyPr/>
                    <a:lstStyle/>
                    <a:p>
                      <a:r>
                        <a:rPr lang="en-US" dirty="0" smtClean="0"/>
                        <a:t>1.1E7</a:t>
                      </a:r>
                      <a:endParaRPr lang="en-US" dirty="0"/>
                    </a:p>
                  </a:txBody>
                  <a:tcPr/>
                </a:tc>
                <a:tc>
                  <a:txBody>
                    <a:bodyPr/>
                    <a:lstStyle/>
                    <a:p>
                      <a:r>
                        <a:rPr lang="en-US" dirty="0" smtClean="0"/>
                        <a:t>4582</a:t>
                      </a:r>
                      <a:endParaRPr lang="en-US" dirty="0"/>
                    </a:p>
                  </a:txBody>
                  <a:tcPr/>
                </a:tc>
                <a:tc>
                  <a:txBody>
                    <a:bodyPr/>
                    <a:lstStyle/>
                    <a:p>
                      <a:r>
                        <a:rPr lang="en-US" dirty="0" smtClean="0"/>
                        <a:t>-</a:t>
                      </a:r>
                      <a:endParaRPr lang="en-US" dirty="0"/>
                    </a:p>
                  </a:txBody>
                  <a:tcPr/>
                </a:tc>
              </a:tr>
              <a:tr h="370840">
                <a:tc>
                  <a:txBody>
                    <a:bodyPr/>
                    <a:lstStyle/>
                    <a:p>
                      <a:r>
                        <a:rPr lang="en-US" dirty="0" smtClean="0"/>
                        <a:t>5</a:t>
                      </a:r>
                    </a:p>
                  </a:txBody>
                  <a:tcPr/>
                </a:tc>
                <a:tc>
                  <a:txBody>
                    <a:bodyPr/>
                    <a:lstStyle/>
                    <a:p>
                      <a:r>
                        <a:rPr lang="en-US" dirty="0" smtClean="0"/>
                        <a:t>6.7E6</a:t>
                      </a:r>
                      <a:endParaRPr lang="en-US" dirty="0"/>
                    </a:p>
                  </a:txBody>
                  <a:tcPr/>
                </a:tc>
                <a:tc>
                  <a:txBody>
                    <a:bodyPr/>
                    <a:lstStyle/>
                    <a:p>
                      <a:r>
                        <a:rPr lang="en-US" dirty="0" smtClean="0"/>
                        <a:t>2975</a:t>
                      </a:r>
                      <a:endParaRPr lang="en-US" dirty="0"/>
                    </a:p>
                  </a:txBody>
                  <a:tcPr/>
                </a:tc>
                <a:tc>
                  <a:txBody>
                    <a:bodyPr/>
                    <a:lstStyle/>
                    <a:p>
                      <a:r>
                        <a:rPr lang="en-US" dirty="0" smtClean="0"/>
                        <a:t>-</a:t>
                      </a:r>
                      <a:endParaRPr lang="en-US" dirty="0"/>
                    </a:p>
                  </a:txBody>
                  <a:tcPr/>
                </a:tc>
              </a:tr>
            </a:tbl>
          </a:graphicData>
        </a:graphic>
      </p:graphicFrame>
      <p:sp>
        <p:nvSpPr>
          <p:cNvPr id="5" name="TextBox 4"/>
          <p:cNvSpPr txBox="1"/>
          <p:nvPr/>
        </p:nvSpPr>
        <p:spPr>
          <a:xfrm>
            <a:off x="1447800" y="5181600"/>
            <a:ext cx="6096000" cy="1077218"/>
          </a:xfrm>
          <a:prstGeom prst="rect">
            <a:avLst/>
          </a:prstGeom>
          <a:noFill/>
        </p:spPr>
        <p:txBody>
          <a:bodyPr wrap="square" rtlCol="0">
            <a:spAutoFit/>
          </a:bodyPr>
          <a:lstStyle/>
          <a:p>
            <a:r>
              <a:rPr lang="en-US" sz="3200" dirty="0" smtClean="0">
                <a:solidFill>
                  <a:srgbClr val="FFFF00"/>
                </a:solidFill>
              </a:rPr>
              <a:t>Efficiency with collimator – 0.01%</a:t>
            </a:r>
          </a:p>
          <a:p>
            <a:r>
              <a:rPr lang="en-US" sz="3200" dirty="0" smtClean="0">
                <a:solidFill>
                  <a:srgbClr val="FFFF00"/>
                </a:solidFill>
              </a:rPr>
              <a:t>Efficiency without collimator – 2.2%</a:t>
            </a:r>
            <a:endParaRPr lang="en-US" sz="3200" dirty="0">
              <a:solidFill>
                <a:srgbClr val="FFFF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FF00"/>
                </a:solidFill>
              </a:rPr>
              <a:t>NaI</a:t>
            </a:r>
            <a:r>
              <a:rPr lang="en-US" dirty="0" smtClean="0">
                <a:solidFill>
                  <a:srgbClr val="FFFF00"/>
                </a:solidFill>
              </a:rPr>
              <a:t> Response relative to Cs-137</a:t>
            </a:r>
            <a:endParaRPr lang="en-US" dirty="0">
              <a:solidFill>
                <a:srgbClr val="FFFF00"/>
              </a:solidFill>
            </a:endParaRPr>
          </a:p>
        </p:txBody>
      </p:sp>
      <p:pic>
        <p:nvPicPr>
          <p:cNvPr id="22532" name="Picture 4"/>
          <p:cNvPicPr>
            <a:picLocks noGrp="1" noChangeAspect="1" noChangeArrowheads="1"/>
          </p:cNvPicPr>
          <p:nvPr>
            <p:ph idx="1"/>
          </p:nvPr>
        </p:nvPicPr>
        <p:blipFill>
          <a:blip r:embed="rId2" cstate="print"/>
          <a:srcRect/>
          <a:stretch>
            <a:fillRect/>
          </a:stretch>
        </p:blipFill>
        <p:spPr bwMode="auto">
          <a:xfrm>
            <a:off x="1143000" y="1524000"/>
            <a:ext cx="7213820" cy="47093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MDC for Cs-137 in about </a:t>
            </a:r>
            <a:br>
              <a:rPr lang="en-US" dirty="0" smtClean="0">
                <a:solidFill>
                  <a:srgbClr val="FFFF00"/>
                </a:solidFill>
              </a:rPr>
            </a:br>
            <a:r>
              <a:rPr lang="en-US" dirty="0" smtClean="0">
                <a:solidFill>
                  <a:srgbClr val="FFFF00"/>
                </a:solidFill>
              </a:rPr>
              <a:t>250 ml of Urine</a:t>
            </a:r>
            <a:endParaRPr lang="en-US" dirty="0">
              <a:solidFill>
                <a:srgbClr val="FFFF00"/>
              </a:solidFill>
            </a:endParaRPr>
          </a:p>
        </p:txBody>
      </p:sp>
      <p:pic>
        <p:nvPicPr>
          <p:cNvPr id="23555" name="Picture 3"/>
          <p:cNvPicPr>
            <a:picLocks noGrp="1" noChangeAspect="1" noChangeArrowheads="1"/>
          </p:cNvPicPr>
          <p:nvPr>
            <p:ph idx="1"/>
          </p:nvPr>
        </p:nvPicPr>
        <p:blipFill>
          <a:blip r:embed="rId3" cstate="print"/>
          <a:srcRect/>
          <a:stretch>
            <a:fillRect/>
          </a:stretch>
        </p:blipFill>
        <p:spPr bwMode="auto">
          <a:xfrm>
            <a:off x="609600" y="1981200"/>
            <a:ext cx="3578756" cy="1905000"/>
          </a:xfrm>
          <a:prstGeom prst="rect">
            <a:avLst/>
          </a:prstGeom>
          <a:noFill/>
          <a:ln w="9525">
            <a:noFill/>
            <a:miter lim="800000"/>
            <a:headEnd/>
            <a:tailEnd/>
          </a:ln>
        </p:spPr>
      </p:pic>
      <p:pic>
        <p:nvPicPr>
          <p:cNvPr id="23556" name="Picture 4"/>
          <p:cNvPicPr>
            <a:picLocks noChangeAspect="1" noChangeArrowheads="1"/>
          </p:cNvPicPr>
          <p:nvPr/>
        </p:nvPicPr>
        <p:blipFill>
          <a:blip r:embed="rId4" cstate="print"/>
          <a:srcRect/>
          <a:stretch>
            <a:fillRect/>
          </a:stretch>
        </p:blipFill>
        <p:spPr bwMode="auto">
          <a:xfrm>
            <a:off x="609600" y="3886200"/>
            <a:ext cx="3200400" cy="924303"/>
          </a:xfrm>
          <a:prstGeom prst="rect">
            <a:avLst/>
          </a:prstGeom>
          <a:noFill/>
          <a:ln w="9525">
            <a:noFill/>
            <a:miter lim="800000"/>
            <a:headEnd/>
            <a:tailEnd/>
          </a:ln>
        </p:spPr>
      </p:pic>
      <p:graphicFrame>
        <p:nvGraphicFramePr>
          <p:cNvPr id="9" name="Object 8"/>
          <p:cNvGraphicFramePr>
            <a:graphicFrameLocks noChangeAspect="1"/>
          </p:cNvGraphicFramePr>
          <p:nvPr/>
        </p:nvGraphicFramePr>
        <p:xfrm>
          <a:off x="4343400" y="1981200"/>
          <a:ext cx="4594225" cy="4416425"/>
        </p:xfrm>
        <a:graphic>
          <a:graphicData uri="http://schemas.openxmlformats.org/presentationml/2006/ole">
            <p:oleObj spid="_x0000_s23557" name="Worksheet" r:id="rId5" imgW="4429049" imgH="4819802" progId="Excel.Sheet.12">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nvGraphicFramePr>
        <p:xfrm>
          <a:off x="304800" y="533400"/>
          <a:ext cx="8382000" cy="55626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3190874" y="3999093"/>
            <a:ext cx="1457325" cy="353833"/>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600"/>
              <a:t>IRF-Inhlation</a:t>
            </a:r>
          </a:p>
        </p:txBody>
      </p:sp>
      <p:sp>
        <p:nvSpPr>
          <p:cNvPr id="8" name="TextBox 7"/>
          <p:cNvSpPr txBox="1"/>
          <p:nvPr/>
        </p:nvSpPr>
        <p:spPr>
          <a:xfrm>
            <a:off x="2590800" y="2286000"/>
            <a:ext cx="1552576" cy="333249"/>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600" dirty="0"/>
              <a:t>IRF-Ingestion</a:t>
            </a:r>
          </a:p>
        </p:txBody>
      </p:sp>
      <p:cxnSp>
        <p:nvCxnSpPr>
          <p:cNvPr id="9" name="Straight Arrow Connector 8"/>
          <p:cNvCxnSpPr/>
          <p:nvPr/>
        </p:nvCxnSpPr>
        <p:spPr>
          <a:xfrm flipH="1">
            <a:off x="1371601" y="2514600"/>
            <a:ext cx="1142999" cy="7620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457200" y="609600"/>
          <a:ext cx="8305800" cy="5181600"/>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Connector 5"/>
          <p:cNvCxnSpPr/>
          <p:nvPr/>
        </p:nvCxnSpPr>
        <p:spPr>
          <a:xfrm>
            <a:off x="1295400" y="4800600"/>
            <a:ext cx="7239000" cy="0"/>
          </a:xfrm>
          <a:prstGeom prst="line">
            <a:avLst/>
          </a:prstGeom>
          <a:ln w="25400">
            <a:solidFill>
              <a:srgbClr val="FFFF00"/>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What can we measure?</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One can measure 1/10</a:t>
            </a:r>
            <a:r>
              <a:rPr lang="en-US" baseline="30000" dirty="0" smtClean="0">
                <a:solidFill>
                  <a:srgbClr val="FFFF00"/>
                </a:solidFill>
              </a:rPr>
              <a:t>th</a:t>
            </a:r>
            <a:r>
              <a:rPr lang="en-US" dirty="0" smtClean="0">
                <a:solidFill>
                  <a:srgbClr val="FFFF00"/>
                </a:solidFill>
              </a:rPr>
              <a:t> of an ALI (ingestion or inhalation) for </a:t>
            </a:r>
            <a:r>
              <a:rPr lang="en-US" baseline="30000" dirty="0" smtClean="0">
                <a:solidFill>
                  <a:srgbClr val="FFFF00"/>
                </a:solidFill>
              </a:rPr>
              <a:t>137</a:t>
            </a:r>
            <a:r>
              <a:rPr lang="en-US" dirty="0" smtClean="0">
                <a:solidFill>
                  <a:srgbClr val="FFFF00"/>
                </a:solidFill>
              </a:rPr>
              <a:t>Cs beyond 60 days after the event.</a:t>
            </a:r>
          </a:p>
          <a:p>
            <a:r>
              <a:rPr lang="en-US" dirty="0" smtClean="0">
                <a:solidFill>
                  <a:srgbClr val="FFFF00"/>
                </a:solidFill>
              </a:rPr>
              <a:t>For lower energy photon emitters, the attenuation in the sample will be compensated to a degree by the increase in detection efficiency.</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What would we miss?</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Non (or very low yield) photon emitters</a:t>
            </a:r>
          </a:p>
          <a:p>
            <a:pPr lvl="1"/>
            <a:r>
              <a:rPr lang="en-US" dirty="0" smtClean="0">
                <a:solidFill>
                  <a:srgbClr val="FFFF00"/>
                </a:solidFill>
              </a:rPr>
              <a:t>Po-210</a:t>
            </a:r>
          </a:p>
          <a:p>
            <a:pPr lvl="1"/>
            <a:r>
              <a:rPr lang="en-US" dirty="0" smtClean="0">
                <a:solidFill>
                  <a:srgbClr val="FFFF00"/>
                </a:solidFill>
              </a:rPr>
              <a:t>H-3</a:t>
            </a:r>
          </a:p>
          <a:p>
            <a:pPr lvl="1"/>
            <a:r>
              <a:rPr lang="en-US" dirty="0" smtClean="0">
                <a:solidFill>
                  <a:srgbClr val="FFFF00"/>
                </a:solidFill>
              </a:rPr>
              <a:t>C-14</a:t>
            </a:r>
          </a:p>
          <a:p>
            <a:pPr lvl="1"/>
            <a:endParaRPr lang="en-US" dirty="0" smtClean="0">
              <a:solidFill>
                <a:srgbClr val="FFFF00"/>
              </a:solidFill>
            </a:endParaRPr>
          </a:p>
          <a:p>
            <a:r>
              <a:rPr lang="en-US" dirty="0" smtClean="0">
                <a:solidFill>
                  <a:srgbClr val="FFFF00"/>
                </a:solidFill>
              </a:rPr>
              <a:t>High energy beta emitters (e.g., </a:t>
            </a:r>
            <a:r>
              <a:rPr lang="en-US" dirty="0" err="1" smtClean="0">
                <a:solidFill>
                  <a:srgbClr val="FFFF00"/>
                </a:solidFill>
              </a:rPr>
              <a:t>Sr</a:t>
            </a:r>
            <a:r>
              <a:rPr lang="en-US" dirty="0" smtClean="0">
                <a:solidFill>
                  <a:srgbClr val="FFFF00"/>
                </a:solidFill>
              </a:rPr>
              <a:t>/Y-90) may be detectable through </a:t>
            </a:r>
            <a:r>
              <a:rPr lang="en-US" dirty="0" err="1" smtClean="0">
                <a:solidFill>
                  <a:srgbClr val="FFFF00"/>
                </a:solidFill>
              </a:rPr>
              <a:t>brehmstrahlung</a:t>
            </a:r>
            <a:r>
              <a:rPr lang="en-US" dirty="0" smtClean="0">
                <a:solidFill>
                  <a:srgbClr val="FFFF00"/>
                </a:solidFill>
              </a:rPr>
              <a:t>.</a:t>
            </a:r>
          </a:p>
          <a:p>
            <a:pPr lvl="1"/>
            <a:endParaRPr lang="en-US" dirty="0">
              <a:solidFill>
                <a:srgbClr val="FFFF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Conclusions</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Gamma camera can be used without the collimator to visually screen urine bioassay samples.</a:t>
            </a:r>
          </a:p>
          <a:p>
            <a:r>
              <a:rPr lang="en-US" dirty="0" smtClean="0">
                <a:solidFill>
                  <a:srgbClr val="FFFF00"/>
                </a:solidFill>
              </a:rPr>
              <a:t>Sensitivity </a:t>
            </a:r>
            <a:r>
              <a:rPr lang="en-US" u="sng" dirty="0" smtClean="0">
                <a:solidFill>
                  <a:srgbClr val="FFFF00"/>
                </a:solidFill>
              </a:rPr>
              <a:t>appears</a:t>
            </a:r>
            <a:r>
              <a:rPr lang="en-US" dirty="0" smtClean="0">
                <a:solidFill>
                  <a:srgbClr val="FFFF00"/>
                </a:solidFill>
              </a:rPr>
              <a:t> to be sufficient to make adequate decisions in line with CDGs.</a:t>
            </a:r>
          </a:p>
          <a:p>
            <a:r>
              <a:rPr lang="en-US" u="sng" dirty="0" smtClean="0">
                <a:solidFill>
                  <a:srgbClr val="FFFF00"/>
                </a:solidFill>
              </a:rPr>
              <a:t>Throughput</a:t>
            </a:r>
            <a:r>
              <a:rPr lang="en-US" dirty="0" smtClean="0">
                <a:solidFill>
                  <a:srgbClr val="FFFF00"/>
                </a:solidFill>
              </a:rPr>
              <a:t> – 25 samples in total 10 minutes for 150 per hour and 1,200 per 8  hour shift.</a:t>
            </a:r>
          </a:p>
          <a:p>
            <a:pPr lvl="1"/>
            <a:r>
              <a:rPr lang="en-US" dirty="0" smtClean="0">
                <a:solidFill>
                  <a:srgbClr val="FFFF00"/>
                </a:solidFill>
              </a:rPr>
              <a:t>Can be increased using scan along bed.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Scanning</a:t>
            </a:r>
            <a:endParaRPr lang="en-US" dirty="0"/>
          </a:p>
        </p:txBody>
      </p:sp>
      <p:pic>
        <p:nvPicPr>
          <p:cNvPr id="4" name="Picture 2" descr="http://www.google.com/url?source=imglanding&amp;ct=img&amp;q=http://www.medical.siemens.com/siemens/en_US/rg_marcom_FBAs/images/presskits/ASTRO2005/SymbiaSPECTCT/sm11937_NM_04_A.jpg&amp;sa=X&amp;ei=g1ddTqr_KKrCsQKxobQx&amp;ved=0CAQQ8wc&amp;usg=AFQjCNFLd59Ielb9ARPJhVCEGHw8Q332jA"/>
          <p:cNvPicPr>
            <a:picLocks noChangeAspect="1" noChangeArrowheads="1"/>
          </p:cNvPicPr>
          <p:nvPr/>
        </p:nvPicPr>
        <p:blipFill>
          <a:blip r:embed="rId2" cstate="print"/>
          <a:srcRect/>
          <a:stretch>
            <a:fillRect/>
          </a:stretch>
        </p:blipFill>
        <p:spPr bwMode="auto">
          <a:xfrm>
            <a:off x="990600" y="1828800"/>
            <a:ext cx="7091212" cy="4114800"/>
          </a:xfrm>
          <a:prstGeom prst="rect">
            <a:avLst/>
          </a:prstGeom>
          <a:noFill/>
        </p:spPr>
      </p:pic>
      <p:grpSp>
        <p:nvGrpSpPr>
          <p:cNvPr id="17" name="Group 16"/>
          <p:cNvGrpSpPr/>
          <p:nvPr/>
        </p:nvGrpSpPr>
        <p:grpSpPr>
          <a:xfrm>
            <a:off x="4724400" y="3886200"/>
            <a:ext cx="2743200" cy="457200"/>
            <a:chOff x="4800600" y="3810000"/>
            <a:chExt cx="2743200" cy="457200"/>
          </a:xfrm>
        </p:grpSpPr>
        <p:sp>
          <p:nvSpPr>
            <p:cNvPr id="5" name="Rectangle 4"/>
            <p:cNvSpPr/>
            <p:nvPr/>
          </p:nvSpPr>
          <p:spPr>
            <a:xfrm>
              <a:off x="4800600" y="4191000"/>
              <a:ext cx="27432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apezoid 7"/>
            <p:cNvSpPr/>
            <p:nvPr/>
          </p:nvSpPr>
          <p:spPr>
            <a:xfrm flipV="1">
              <a:off x="4800600" y="3810000"/>
              <a:ext cx="228600" cy="381000"/>
            </a:xfrm>
            <a:prstGeom prst="trapezoi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9" name="Trapezoid 8"/>
            <p:cNvSpPr/>
            <p:nvPr/>
          </p:nvSpPr>
          <p:spPr>
            <a:xfrm flipV="1">
              <a:off x="5105400" y="3810000"/>
              <a:ext cx="228600" cy="381000"/>
            </a:xfrm>
            <a:prstGeom prst="trapezoi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10" name="Trapezoid 9"/>
            <p:cNvSpPr/>
            <p:nvPr/>
          </p:nvSpPr>
          <p:spPr>
            <a:xfrm flipV="1">
              <a:off x="5410200" y="3810000"/>
              <a:ext cx="228600" cy="381000"/>
            </a:xfrm>
            <a:prstGeom prst="trapezoi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11" name="Trapezoid 10"/>
            <p:cNvSpPr/>
            <p:nvPr/>
          </p:nvSpPr>
          <p:spPr>
            <a:xfrm flipV="1">
              <a:off x="5715000" y="3810000"/>
              <a:ext cx="228600" cy="381000"/>
            </a:xfrm>
            <a:prstGeom prst="trapezoi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12" name="Trapezoid 11"/>
            <p:cNvSpPr/>
            <p:nvPr/>
          </p:nvSpPr>
          <p:spPr>
            <a:xfrm flipV="1">
              <a:off x="6019800" y="3810000"/>
              <a:ext cx="228600" cy="381000"/>
            </a:xfrm>
            <a:prstGeom prst="trapezoi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13" name="Trapezoid 12"/>
            <p:cNvSpPr/>
            <p:nvPr/>
          </p:nvSpPr>
          <p:spPr>
            <a:xfrm flipV="1">
              <a:off x="6324600" y="3810000"/>
              <a:ext cx="228600" cy="381000"/>
            </a:xfrm>
            <a:prstGeom prst="trapezoi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14" name="Trapezoid 13"/>
            <p:cNvSpPr/>
            <p:nvPr/>
          </p:nvSpPr>
          <p:spPr>
            <a:xfrm flipV="1">
              <a:off x="6629400" y="3810000"/>
              <a:ext cx="228600" cy="381000"/>
            </a:xfrm>
            <a:prstGeom prst="trapezoi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15" name="Trapezoid 14"/>
            <p:cNvSpPr/>
            <p:nvPr/>
          </p:nvSpPr>
          <p:spPr>
            <a:xfrm flipV="1">
              <a:off x="6934200" y="3810000"/>
              <a:ext cx="228600" cy="381000"/>
            </a:xfrm>
            <a:prstGeom prst="trapezoi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16" name="Trapezoid 15"/>
            <p:cNvSpPr/>
            <p:nvPr/>
          </p:nvSpPr>
          <p:spPr>
            <a:xfrm flipV="1">
              <a:off x="7239000" y="3810000"/>
              <a:ext cx="228600" cy="381000"/>
            </a:xfrm>
            <a:prstGeom prst="trapezoi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ppt_x"/>
                                          </p:val>
                                        </p:tav>
                                        <p:tav tm="100000">
                                          <p:val>
                                            <p:strVal val="#ppt_x"/>
                                          </p:val>
                                        </p:tav>
                                      </p:tavLst>
                                    </p:anim>
                                    <p:anim calcmode="lin" valueType="num">
                                      <p:cBhvr additive="base">
                                        <p:cTn id="8" dur="10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xit" presetSubtype="8" fill="hold" nodeType="clickEffect">
                                  <p:stCondLst>
                                    <p:cond delay="0"/>
                                  </p:stCondLst>
                                  <p:childTnLst>
                                    <p:anim calcmode="lin" valueType="num">
                                      <p:cBhvr additive="base">
                                        <p:cTn id="12" dur="5000"/>
                                        <p:tgtEl>
                                          <p:spTgt spid="17"/>
                                        </p:tgtEl>
                                        <p:attrNameLst>
                                          <p:attrName>ppt_x</p:attrName>
                                        </p:attrNameLst>
                                      </p:cBhvr>
                                      <p:tavLst>
                                        <p:tav tm="0">
                                          <p:val>
                                            <p:strVal val="ppt_x"/>
                                          </p:val>
                                        </p:tav>
                                        <p:tav tm="100000">
                                          <p:val>
                                            <p:strVal val="0-ppt_w/2"/>
                                          </p:val>
                                        </p:tav>
                                      </p:tavLst>
                                    </p:anim>
                                    <p:anim calcmode="lin" valueType="num">
                                      <p:cBhvr additive="base">
                                        <p:cTn id="13" dur="5000"/>
                                        <p:tgtEl>
                                          <p:spTgt spid="17"/>
                                        </p:tgtEl>
                                        <p:attrNameLst>
                                          <p:attrName>ppt_y</p:attrName>
                                        </p:attrNameLst>
                                      </p:cBhvr>
                                      <p:tavLst>
                                        <p:tav tm="0">
                                          <p:val>
                                            <p:strVal val="ppt_y"/>
                                          </p:val>
                                        </p:tav>
                                        <p:tav tm="100000">
                                          <p:val>
                                            <p:strVal val="ppt_y"/>
                                          </p:val>
                                        </p:tav>
                                      </p:tavLst>
                                    </p:anim>
                                    <p:set>
                                      <p:cBhvr>
                                        <p:cTn id="14" dur="1" fill="hold">
                                          <p:stCondLst>
                                            <p:cond delay="49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Conclusions</a:t>
            </a:r>
            <a:endParaRPr lang="en-US" dirty="0">
              <a:solidFill>
                <a:srgbClr val="FFFF00"/>
              </a:solidFill>
            </a:endParaRPr>
          </a:p>
        </p:txBody>
      </p:sp>
      <p:sp>
        <p:nvSpPr>
          <p:cNvPr id="3" name="Content Placeholder 2"/>
          <p:cNvSpPr>
            <a:spLocks noGrp="1"/>
          </p:cNvSpPr>
          <p:nvPr>
            <p:ph idx="1"/>
          </p:nvPr>
        </p:nvSpPr>
        <p:spPr>
          <a:xfrm>
            <a:off x="304800" y="1371600"/>
            <a:ext cx="6019800" cy="4525963"/>
          </a:xfrm>
        </p:spPr>
        <p:txBody>
          <a:bodyPr/>
          <a:lstStyle/>
          <a:p>
            <a:r>
              <a:rPr lang="en-US" dirty="0" smtClean="0">
                <a:solidFill>
                  <a:srgbClr val="FFFF00"/>
                </a:solidFill>
              </a:rPr>
              <a:t>Recommend more robust study on capabilities of gamma camera for screening urine samples.</a:t>
            </a:r>
          </a:p>
          <a:p>
            <a:pPr lvl="1"/>
            <a:r>
              <a:rPr lang="en-US" dirty="0" smtClean="0">
                <a:solidFill>
                  <a:srgbClr val="FFFF00"/>
                </a:solidFill>
              </a:rPr>
              <a:t>Different radionuclides</a:t>
            </a:r>
          </a:p>
          <a:p>
            <a:pPr lvl="1"/>
            <a:r>
              <a:rPr lang="en-US" dirty="0" smtClean="0">
                <a:solidFill>
                  <a:srgbClr val="FFFF00"/>
                </a:solidFill>
              </a:rPr>
              <a:t>Use camera to scan samples.</a:t>
            </a:r>
          </a:p>
          <a:p>
            <a:endParaRPr lang="en-US" dirty="0"/>
          </a:p>
        </p:txBody>
      </p:sp>
      <p:pic>
        <p:nvPicPr>
          <p:cNvPr id="4" name="Picture 4" descr="JAW06062006"/>
          <p:cNvPicPr>
            <a:picLocks noChangeAspect="1" noChangeArrowheads="1"/>
          </p:cNvPicPr>
          <p:nvPr/>
        </p:nvPicPr>
        <p:blipFill>
          <a:blip r:embed="rId2" cstate="print"/>
          <a:srcRect r="57617"/>
          <a:stretch>
            <a:fillRect/>
          </a:stretch>
        </p:blipFill>
        <p:spPr bwMode="auto">
          <a:xfrm>
            <a:off x="6248400" y="1295400"/>
            <a:ext cx="2687638" cy="4818619"/>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583</TotalTime>
  <Words>566</Words>
  <Application>Microsoft Office PowerPoint</Application>
  <PresentationFormat>On-screen Show (4:3)</PresentationFormat>
  <Paragraphs>121</Paragraphs>
  <Slides>22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Office Theme</vt:lpstr>
      <vt:lpstr>Worksheet</vt:lpstr>
      <vt:lpstr>Screening of Urine Bioassay Samples using a Standard Nuclear Medicine Gamma Camera</vt:lpstr>
      <vt:lpstr>Triage Decisions</vt:lpstr>
      <vt:lpstr>Research Question</vt:lpstr>
      <vt:lpstr>Materials</vt:lpstr>
      <vt:lpstr>Slide 5</vt:lpstr>
      <vt:lpstr>Capintec Dose Calibrator</vt:lpstr>
      <vt:lpstr>Methods</vt:lpstr>
      <vt:lpstr>Methods</vt:lpstr>
      <vt:lpstr>Here is what he saw</vt:lpstr>
      <vt:lpstr>One hot sample among non rad samples</vt:lpstr>
      <vt:lpstr>Two hot cups in box others in between</vt:lpstr>
      <vt:lpstr>Two samples close together (Touching) with no collimator</vt:lpstr>
      <vt:lpstr>Results</vt:lpstr>
      <vt:lpstr>NaI Response relative to Cs-137</vt:lpstr>
      <vt:lpstr>MDC for Cs-137 in about  250 ml of Urine</vt:lpstr>
      <vt:lpstr>Slide 16</vt:lpstr>
      <vt:lpstr>Slide 17</vt:lpstr>
      <vt:lpstr>What can we measure?</vt:lpstr>
      <vt:lpstr>What would we miss?</vt:lpstr>
      <vt:lpstr>Conclusions</vt:lpstr>
      <vt:lpstr>Scanning</vt:lpstr>
      <vt:lpstr>Conclusions</vt:lpstr>
    </vt:vector>
  </TitlesOfParts>
  <Company>Partners HealthCare System,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Screening of Urine Bioassay Samples using a Standard Nuclear Medicine Gamma Camera</dc:title>
  <dc:creator>Partners Information Systems</dc:creator>
  <cp:lastModifiedBy>Partners Information Systems</cp:lastModifiedBy>
  <cp:revision>118</cp:revision>
  <dcterms:created xsi:type="dcterms:W3CDTF">2011-08-30T17:26:20Z</dcterms:created>
  <dcterms:modified xsi:type="dcterms:W3CDTF">2011-10-07T12:35:35Z</dcterms:modified>
</cp:coreProperties>
</file>